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4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1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notesSlides/notesSlide13.xml" ContentType="application/vnd.openxmlformats-officedocument.presentationml.notesSlide+xml"/>
  <Override PartName="/ppt/tags/tag64.xml" ContentType="application/vnd.openxmlformats-officedocument.presentationml.tags+xml"/>
  <Override PartName="/ppt/notesSlides/notesSlide14.xml" ContentType="application/vnd.openxmlformats-officedocument.presentationml.notesSlide+xml"/>
  <Override PartName="/ppt/tags/tag65.xml" ContentType="application/vnd.openxmlformats-officedocument.presentationml.tags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8"/>
  </p:notesMasterIdLst>
  <p:sldIdLst>
    <p:sldId id="398" r:id="rId3"/>
    <p:sldId id="399" r:id="rId4"/>
    <p:sldId id="2778" r:id="rId5"/>
    <p:sldId id="2781" r:id="rId6"/>
    <p:sldId id="2779" r:id="rId7"/>
    <p:sldId id="2780" r:id="rId8"/>
    <p:sldId id="2896" r:id="rId9"/>
    <p:sldId id="2898" r:id="rId10"/>
    <p:sldId id="2897" r:id="rId11"/>
    <p:sldId id="919" r:id="rId12"/>
    <p:sldId id="2976" r:id="rId13"/>
    <p:sldId id="920" r:id="rId14"/>
    <p:sldId id="2980" r:id="rId15"/>
    <p:sldId id="2981" r:id="rId16"/>
    <p:sldId id="2982" r:id="rId17"/>
    <p:sldId id="2983" r:id="rId18"/>
    <p:sldId id="2984" r:id="rId19"/>
    <p:sldId id="2985" r:id="rId20"/>
    <p:sldId id="2986" r:id="rId21"/>
    <p:sldId id="2829" r:id="rId22"/>
    <p:sldId id="2987" r:id="rId23"/>
    <p:sldId id="2991" r:id="rId24"/>
    <p:sldId id="2989" r:id="rId25"/>
    <p:sldId id="2990" r:id="rId26"/>
    <p:sldId id="822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5A5A5"/>
    <a:srgbClr val="FFC000"/>
    <a:srgbClr val="5B9BD5"/>
    <a:srgbClr val="70AD47"/>
    <a:srgbClr val="44546A"/>
    <a:srgbClr val="4472C4"/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06" autoAdjust="0"/>
    <p:restoredTop sz="88538" autoAdjust="0"/>
  </p:normalViewPr>
  <p:slideViewPr>
    <p:cSldViewPr>
      <p:cViewPr varScale="1">
        <p:scale>
          <a:sx n="76" d="100"/>
          <a:sy n="76" d="100"/>
        </p:scale>
        <p:origin x="3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 gente, o que nós vimos na ultima aula? Alguém lembra? A gente falou que RN são para casos muito complexos ou que não possuem uma solução obvia. Algoritmo já existe....</a:t>
            </a:r>
          </a:p>
          <a:p>
            <a:endParaRPr lang="pt-BR" dirty="0"/>
          </a:p>
          <a:p>
            <a:r>
              <a:rPr lang="pt-BR" dirty="0"/>
              <a:t>A gente viu </a:t>
            </a:r>
            <a:r>
              <a:rPr lang="pt-BR" dirty="0" err="1"/>
              <a:t>neuronio</a:t>
            </a:r>
            <a:r>
              <a:rPr lang="pt-BR" dirty="0"/>
              <a:t>, e como ele funciona. Entradas, pesos, função de ativação, saída.</a:t>
            </a:r>
          </a:p>
          <a:p>
            <a:endParaRPr lang="pt-BR" dirty="0"/>
          </a:p>
          <a:p>
            <a:r>
              <a:rPr lang="pt-BR" dirty="0"/>
              <a:t>E vocês lembram lá do teste que fizemos com o </a:t>
            </a:r>
            <a:r>
              <a:rPr lang="pt-BR" dirty="0" err="1"/>
              <a:t>dataset</a:t>
            </a:r>
            <a:r>
              <a:rPr lang="pt-BR" dirty="0"/>
              <a:t> Isis? </a:t>
            </a:r>
            <a:r>
              <a:rPr lang="pt-BR" dirty="0" err="1"/>
              <a:t>Pq</a:t>
            </a:r>
            <a:r>
              <a:rPr lang="pt-BR" dirty="0"/>
              <a:t> ele só classificava bem uma espécie?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6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94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81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76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05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191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93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730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Parace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que são muitas, mas essas são apenas algumas arquiteturas de redes neurais desenvolvidas nos últimos anos. Dependendo da aplicação e das restrições de recursos, você pode encontrar uma arquitetura adequada às suas necessidades específicas.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907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07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0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224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4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130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5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74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687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2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28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86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030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19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application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web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26" Type="http://schemas.openxmlformats.org/officeDocument/2006/relationships/tags" Target="../tags/tag97.xml"/><Relationship Id="rId39" Type="http://schemas.openxmlformats.org/officeDocument/2006/relationships/tags" Target="../tags/tag110.xml"/><Relationship Id="rId3" Type="http://schemas.openxmlformats.org/officeDocument/2006/relationships/tags" Target="../tags/tag74.xml"/><Relationship Id="rId21" Type="http://schemas.openxmlformats.org/officeDocument/2006/relationships/tags" Target="../tags/tag92.xml"/><Relationship Id="rId34" Type="http://schemas.openxmlformats.org/officeDocument/2006/relationships/tags" Target="../tags/tag105.xml"/><Relationship Id="rId42" Type="http://schemas.openxmlformats.org/officeDocument/2006/relationships/tags" Target="../tags/tag113.xml"/><Relationship Id="rId47" Type="http://schemas.openxmlformats.org/officeDocument/2006/relationships/tags" Target="../tags/tag118.xml"/><Relationship Id="rId50" Type="http://schemas.openxmlformats.org/officeDocument/2006/relationships/tags" Target="../tags/tag121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tags" Target="../tags/tag96.xml"/><Relationship Id="rId33" Type="http://schemas.openxmlformats.org/officeDocument/2006/relationships/tags" Target="../tags/tag104.xml"/><Relationship Id="rId38" Type="http://schemas.openxmlformats.org/officeDocument/2006/relationships/tags" Target="../tags/tag109.xml"/><Relationship Id="rId46" Type="http://schemas.openxmlformats.org/officeDocument/2006/relationships/tags" Target="../tags/tag117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29" Type="http://schemas.openxmlformats.org/officeDocument/2006/relationships/tags" Target="../tags/tag100.xml"/><Relationship Id="rId41" Type="http://schemas.openxmlformats.org/officeDocument/2006/relationships/tags" Target="../tags/tag112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tags" Target="../tags/tag95.xml"/><Relationship Id="rId32" Type="http://schemas.openxmlformats.org/officeDocument/2006/relationships/tags" Target="../tags/tag103.xml"/><Relationship Id="rId37" Type="http://schemas.openxmlformats.org/officeDocument/2006/relationships/tags" Target="../tags/tag108.xml"/><Relationship Id="rId40" Type="http://schemas.openxmlformats.org/officeDocument/2006/relationships/tags" Target="../tags/tag111.xml"/><Relationship Id="rId45" Type="http://schemas.openxmlformats.org/officeDocument/2006/relationships/tags" Target="../tags/tag116.xml"/><Relationship Id="rId53" Type="http://schemas.openxmlformats.org/officeDocument/2006/relationships/notesSlide" Target="../notesSlides/notesSlide21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tags" Target="../tags/tag94.xml"/><Relationship Id="rId28" Type="http://schemas.openxmlformats.org/officeDocument/2006/relationships/tags" Target="../tags/tag99.xml"/><Relationship Id="rId36" Type="http://schemas.openxmlformats.org/officeDocument/2006/relationships/tags" Target="../tags/tag107.xml"/><Relationship Id="rId49" Type="http://schemas.openxmlformats.org/officeDocument/2006/relationships/tags" Target="../tags/tag120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31" Type="http://schemas.openxmlformats.org/officeDocument/2006/relationships/tags" Target="../tags/tag102.xml"/><Relationship Id="rId44" Type="http://schemas.openxmlformats.org/officeDocument/2006/relationships/tags" Target="../tags/tag115.xml"/><Relationship Id="rId52" Type="http://schemas.openxmlformats.org/officeDocument/2006/relationships/slideLayout" Target="../slideLayouts/slideLayout12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tags" Target="../tags/tag93.xml"/><Relationship Id="rId27" Type="http://schemas.openxmlformats.org/officeDocument/2006/relationships/tags" Target="../tags/tag98.xml"/><Relationship Id="rId30" Type="http://schemas.openxmlformats.org/officeDocument/2006/relationships/tags" Target="../tags/tag101.xml"/><Relationship Id="rId35" Type="http://schemas.openxmlformats.org/officeDocument/2006/relationships/tags" Target="../tags/tag106.xml"/><Relationship Id="rId43" Type="http://schemas.openxmlformats.org/officeDocument/2006/relationships/tags" Target="../tags/tag114.xml"/><Relationship Id="rId48" Type="http://schemas.openxmlformats.org/officeDocument/2006/relationships/tags" Target="../tags/tag119.xml"/><Relationship Id="rId8" Type="http://schemas.openxmlformats.org/officeDocument/2006/relationships/tags" Target="../tags/tag79.xml"/><Relationship Id="rId51" Type="http://schemas.openxmlformats.org/officeDocument/2006/relationships/tags" Target="../tags/tag1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notesSlide" Target="../notesSlides/notesSlide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aperswithcode.com/paper/dropout-a-simple-way-to-prevent-neura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56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Data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Augmentation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EDAA31-B387-7B9A-571D-C95148951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87901"/>
            <a:ext cx="4176464" cy="21146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64F2F3-8BCD-CBE5-9B90-707E270A2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88" y="2125163"/>
            <a:ext cx="3839351" cy="4040141"/>
          </a:xfrm>
          <a:prstGeom prst="rect">
            <a:avLst/>
          </a:prstGeom>
        </p:spPr>
      </p:pic>
      <p:sp>
        <p:nvSpPr>
          <p:cNvPr id="2" name="Rounded Rectangle 10">
            <a:extLst>
              <a:ext uri="{FF2B5EF4-FFF2-40B4-BE49-F238E27FC236}">
                <a16:creationId xmlns:a16="http://schemas.microsoft.com/office/drawing/2014/main" id="{01DFA563-239A-B4FE-B603-3DFFF68C8592}"/>
              </a:ext>
            </a:extLst>
          </p:cNvPr>
          <p:cNvSpPr/>
          <p:nvPr/>
        </p:nvSpPr>
        <p:spPr bwMode="auto">
          <a:xfrm>
            <a:off x="562898" y="836712"/>
            <a:ext cx="7612685" cy="1279588"/>
          </a:xfrm>
          <a:prstGeom prst="roundRect">
            <a:avLst>
              <a:gd name="adj" fmla="val 3139"/>
            </a:avLst>
          </a:prstGeom>
          <a:solidFill>
            <a:schemeClr val="lt1"/>
          </a:solidFill>
          <a:ln w="9525" cap="flat" cmpd="sng" algn="ctr">
            <a:solidFill>
              <a:srgbClr val="D9D9D9"/>
            </a:solidFill>
            <a:prstDash val="solid"/>
            <a:headEnd/>
            <a:tailEnd/>
          </a:ln>
          <a:effectLst>
            <a:outerShdw blurRad="101600" dist="25400" dir="5400000" sx="101000" sy="101000" rotWithShape="0">
              <a:prstClr val="black">
                <a:alpha val="15000"/>
              </a:prstClr>
            </a:outerShdw>
          </a:effectLst>
        </p:spPr>
        <p:txBody>
          <a:bodyPr wrap="square" lIns="405000" tIns="27000" rIns="69056" bIns="27000" rtlCol="0" anchor="ctr" anchorCtr="0">
            <a:noAutofit/>
          </a:bodyPr>
          <a:lstStyle/>
          <a:p>
            <a:pPr marL="342892" lvl="1" algn="ctr" defTabSz="350036">
              <a:lnSpc>
                <a:spcPct val="90000"/>
              </a:lnSpc>
              <a:spcAft>
                <a:spcPct val="15000"/>
              </a:spcAft>
              <a:buClr>
                <a:srgbClr val="557799"/>
              </a:buClr>
              <a:buSzPct val="110000"/>
              <a:defRPr/>
            </a:pPr>
            <a:r>
              <a:rPr lang="pt-BR" b="1" kern="0" dirty="0">
                <a:solidFill>
                  <a:srgbClr val="4472C4"/>
                </a:solidFill>
                <a:latin typeface="Gotham HTF"/>
              </a:rPr>
              <a:t>Consistem em aumenta o seu </a:t>
            </a:r>
            <a:r>
              <a:rPr lang="pt-BR" b="1" kern="0" dirty="0" err="1">
                <a:solidFill>
                  <a:srgbClr val="4472C4"/>
                </a:solidFill>
                <a:latin typeface="Gotham HTF"/>
              </a:rPr>
              <a:t>dataset</a:t>
            </a:r>
            <a:r>
              <a:rPr lang="pt-BR" b="1" kern="0" dirty="0">
                <a:solidFill>
                  <a:srgbClr val="4472C4"/>
                </a:solidFill>
                <a:latin typeface="Gotham HTF"/>
              </a:rPr>
              <a:t> de imagens, gerando pequenas variações na imagem.</a:t>
            </a:r>
          </a:p>
          <a:p>
            <a:pPr marL="342892" lvl="1" algn="ctr" defTabSz="350036">
              <a:lnSpc>
                <a:spcPct val="90000"/>
              </a:lnSpc>
              <a:spcAft>
                <a:spcPct val="15000"/>
              </a:spcAft>
              <a:buClr>
                <a:srgbClr val="557799"/>
              </a:buClr>
              <a:buSzPct val="110000"/>
              <a:defRPr/>
            </a:pPr>
            <a:r>
              <a:rPr lang="pt-BR" b="1" kern="0" dirty="0">
                <a:solidFill>
                  <a:srgbClr val="4472C4"/>
                </a:solidFill>
                <a:latin typeface="Gotham HTF"/>
              </a:rPr>
              <a:t>No exemplo abaixo, o modelo não saberá que se trata do mesmo gato e tratará como um dado diferente, mas com características semelhantes.</a:t>
            </a:r>
          </a:p>
        </p:txBody>
      </p:sp>
      <p:grpSp>
        <p:nvGrpSpPr>
          <p:cNvPr id="3" name="Group 66">
            <a:extLst>
              <a:ext uri="{FF2B5EF4-FFF2-40B4-BE49-F238E27FC236}">
                <a16:creationId xmlns:a16="http://schemas.microsoft.com/office/drawing/2014/main" id="{3ADEB484-7089-08B0-4FC6-D1F7E99BCD6C}"/>
              </a:ext>
            </a:extLst>
          </p:cNvPr>
          <p:cNvGrpSpPr/>
          <p:nvPr/>
        </p:nvGrpSpPr>
        <p:grpSpPr>
          <a:xfrm rot="16200000">
            <a:off x="280457" y="1280763"/>
            <a:ext cx="823156" cy="448982"/>
            <a:chOff x="4500313" y="1207563"/>
            <a:chExt cx="1097541" cy="598642"/>
          </a:xfrm>
        </p:grpSpPr>
        <p:sp>
          <p:nvSpPr>
            <p:cNvPr id="5" name="Rectangle: Rounded Corners 67">
              <a:extLst>
                <a:ext uri="{FF2B5EF4-FFF2-40B4-BE49-F238E27FC236}">
                  <a16:creationId xmlns:a16="http://schemas.microsoft.com/office/drawing/2014/main" id="{CA4E4602-65FD-122B-30E0-BE311F24C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136" y="1207563"/>
              <a:ext cx="1011692" cy="598642"/>
            </a:xfrm>
            <a:prstGeom prst="roundRect">
              <a:avLst>
                <a:gd name="adj" fmla="val 71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7" name="Partial Circle 68">
              <a:extLst>
                <a:ext uri="{FF2B5EF4-FFF2-40B4-BE49-F238E27FC236}">
                  <a16:creationId xmlns:a16="http://schemas.microsoft.com/office/drawing/2014/main" id="{ABCF9B60-E14D-34E2-3925-1D52D13A45F2}"/>
                </a:ext>
              </a:extLst>
            </p:cNvPr>
            <p:cNvSpPr>
              <a:spLocks/>
            </p:cNvSpPr>
            <p:nvPr/>
          </p:nvSpPr>
          <p:spPr>
            <a:xfrm rot="10800000">
              <a:off x="5476352" y="1208067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Partial Circle 69">
              <a:extLst>
                <a:ext uri="{FF2B5EF4-FFF2-40B4-BE49-F238E27FC236}">
                  <a16:creationId xmlns:a16="http://schemas.microsoft.com/office/drawing/2014/main" id="{A044AB8A-8515-DE58-2FF9-B247B401A883}"/>
                </a:ext>
              </a:extLst>
            </p:cNvPr>
            <p:cNvSpPr>
              <a:spLocks/>
            </p:cNvSpPr>
            <p:nvPr/>
          </p:nvSpPr>
          <p:spPr>
            <a:xfrm rot="10800000" flipH="1">
              <a:off x="4500313" y="1208066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9CF5F8-85AC-44A2-F5AA-FBD3CA7ACC1A}"/>
              </a:ext>
            </a:extLst>
          </p:cNvPr>
          <p:cNvSpPr txBox="1"/>
          <p:nvPr/>
        </p:nvSpPr>
        <p:spPr>
          <a:xfrm>
            <a:off x="175286" y="932952"/>
            <a:ext cx="4248473" cy="555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Gotham HTF"/>
              </a:rPr>
              <a:t>O CIFAR-100 é um conjunto de dados de referência amplamente utilizado em problemas de visão computacional e aprendizado de máquina. Ele contém 60.000 imagens coloridas de 32x32 pixels, divididas em 100 classes distintas. Cada classe possui 600 imagens, sendo 500 para treinamento e 100 para teste. O CIFAR-100 é um desafio mais complexo em comparação com o CIFAR-10, pois envolve classificação em um espaço de classe mais amplo. É usado como um benchmark para avaliar a capacidade de modelos de aprendizado de máquina em lidar com uma ampla variedade de classes e objetos do mundo real.</a:t>
            </a:r>
          </a:p>
          <a:p>
            <a:pPr>
              <a:lnSpc>
                <a:spcPct val="150000"/>
              </a:lnSpc>
            </a:pPr>
            <a:endParaRPr lang="pt-BR" sz="1400" dirty="0">
              <a:latin typeface="Gotham HTF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latin typeface="Gotham HTF"/>
              </a:rPr>
              <a:t>O objetivo deste laboratório é tentar </a:t>
            </a:r>
            <a:r>
              <a:rPr lang="pt-BR" sz="1400" b="1" dirty="0">
                <a:solidFill>
                  <a:srgbClr val="ED265B"/>
                </a:solidFill>
                <a:latin typeface="Gotham HTF"/>
              </a:rPr>
              <a:t>melhorar</a:t>
            </a:r>
            <a:r>
              <a:rPr lang="pt-BR" sz="1400" dirty="0">
                <a:latin typeface="Gotham HTF"/>
              </a:rPr>
              <a:t> um modelo de Rede Neural </a:t>
            </a:r>
            <a:r>
              <a:rPr lang="pt-BR" sz="1400" dirty="0" err="1">
                <a:latin typeface="Gotham HTF"/>
              </a:rPr>
              <a:t>Convolucional</a:t>
            </a:r>
            <a:r>
              <a:rPr lang="pt-BR" sz="1400" dirty="0">
                <a:latin typeface="Gotham HTF"/>
              </a:rPr>
              <a:t> para identificar as classes das imagens, usando as </a:t>
            </a:r>
            <a:r>
              <a:rPr lang="pt-BR" sz="1400" b="1" dirty="0">
                <a:solidFill>
                  <a:srgbClr val="ED145B"/>
                </a:solidFill>
                <a:latin typeface="Gotham HTF"/>
              </a:rPr>
              <a:t>técnicas de otimização.</a:t>
            </a:r>
            <a:endParaRPr lang="pt-BR" sz="1400" dirty="0">
              <a:solidFill>
                <a:srgbClr val="ED145B"/>
              </a:solidFill>
              <a:latin typeface="Gotham HTF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53623B-8439-D93C-9009-56E6B74A0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3759" y="908720"/>
            <a:ext cx="4585652" cy="45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3F9BA2CA-35F8-6CD5-6CA6-D675F7092FCD}"/>
              </a:ext>
            </a:extLst>
          </p:cNvPr>
          <p:cNvGrpSpPr/>
          <p:nvPr/>
        </p:nvGrpSpPr>
        <p:grpSpPr>
          <a:xfrm>
            <a:off x="323527" y="1988840"/>
            <a:ext cx="8527945" cy="996722"/>
            <a:chOff x="323528" y="1988840"/>
            <a:chExt cx="8064812" cy="996722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7899F2A-8D0A-CFC1-4EE0-3A8065E86F4C}"/>
                </a:ext>
              </a:extLst>
            </p:cNvPr>
            <p:cNvGrpSpPr/>
            <p:nvPr/>
          </p:nvGrpSpPr>
          <p:grpSpPr>
            <a:xfrm>
              <a:off x="323528" y="1988840"/>
              <a:ext cx="8064812" cy="996722"/>
              <a:chOff x="719958" y="3197948"/>
              <a:chExt cx="10753082" cy="1461858"/>
            </a:xfrm>
          </p:grpSpPr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id="{77916BED-ADFC-889A-9368-A7E0F72B4DD6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859ED1BF-48E0-E2D8-9057-31B6B4F1C48E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rgbClr val="ED265B"/>
                  </a:buClr>
                </a:pPr>
                <a:r>
                  <a:rPr lang="pt-BR" sz="2000" b="1" i="0" dirty="0">
                    <a:solidFill>
                      <a:srgbClr val="ED265B"/>
                    </a:solidFill>
                    <a:effectLst/>
                    <a:latin typeface="Gotham HTF"/>
                  </a:rPr>
                  <a:t>E por que usar uma arquitetura de Rede CNN já existente?</a:t>
                </a:r>
              </a:p>
            </p:txBody>
          </p:sp>
          <p:sp>
            <p:nvSpPr>
              <p:cNvPr id="22" name="Isosceles Triangle 39">
                <a:extLst>
                  <a:ext uri="{FF2B5EF4-FFF2-40B4-BE49-F238E27FC236}">
                    <a16:creationId xmlns:a16="http://schemas.microsoft.com/office/drawing/2014/main" id="{F26820DD-9C7D-D88D-D643-DE517BA5D8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3" name="Blogging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633973F-5CE5-F876-1419-3BDA156215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652" y="2234788"/>
              <a:ext cx="566565" cy="504825"/>
              <a:chOff x="3429001" y="3767138"/>
              <a:chExt cx="495300" cy="441326"/>
            </a:xfrm>
            <a:solidFill>
              <a:schemeClr val="lt1"/>
            </a:solidFill>
          </p:grpSpPr>
          <p:sp>
            <p:nvSpPr>
              <p:cNvPr id="24" name="Freeform 809">
                <a:extLst>
                  <a:ext uri="{FF2B5EF4-FFF2-40B4-BE49-F238E27FC236}">
                    <a16:creationId xmlns:a16="http://schemas.microsoft.com/office/drawing/2014/main" id="{33C59F50-9318-DD7F-9684-9B8861D11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3808413"/>
                <a:ext cx="322263" cy="360363"/>
              </a:xfrm>
              <a:custGeom>
                <a:avLst/>
                <a:gdLst>
                  <a:gd name="T0" fmla="*/ 2197 w 3581"/>
                  <a:gd name="T1" fmla="*/ 4014 h 4014"/>
                  <a:gd name="T2" fmla="*/ 2170 w 3581"/>
                  <a:gd name="T3" fmla="*/ 4008 h 4014"/>
                  <a:gd name="T4" fmla="*/ 48 w 3581"/>
                  <a:gd name="T5" fmla="*/ 3058 h 4014"/>
                  <a:gd name="T6" fmla="*/ 15 w 3581"/>
                  <a:gd name="T7" fmla="*/ 2970 h 4014"/>
                  <a:gd name="T8" fmla="*/ 1323 w 3581"/>
                  <a:gd name="T9" fmla="*/ 48 h 4014"/>
                  <a:gd name="T10" fmla="*/ 1412 w 3581"/>
                  <a:gd name="T11" fmla="*/ 15 h 4014"/>
                  <a:gd name="T12" fmla="*/ 3533 w 3581"/>
                  <a:gd name="T13" fmla="*/ 965 h 4014"/>
                  <a:gd name="T14" fmla="*/ 3567 w 3581"/>
                  <a:gd name="T15" fmla="*/ 1052 h 4014"/>
                  <a:gd name="T16" fmla="*/ 3486 w 3581"/>
                  <a:gd name="T17" fmla="*/ 1245 h 4014"/>
                  <a:gd name="T18" fmla="*/ 3363 w 3581"/>
                  <a:gd name="T19" fmla="*/ 1193 h 4014"/>
                  <a:gd name="T20" fmla="*/ 3419 w 3581"/>
                  <a:gd name="T21" fmla="*/ 1060 h 4014"/>
                  <a:gd name="T22" fmla="*/ 1418 w 3581"/>
                  <a:gd name="T23" fmla="*/ 164 h 4014"/>
                  <a:gd name="T24" fmla="*/ 164 w 3581"/>
                  <a:gd name="T25" fmla="*/ 2963 h 4014"/>
                  <a:gd name="T26" fmla="*/ 2164 w 3581"/>
                  <a:gd name="T27" fmla="*/ 3859 h 4014"/>
                  <a:gd name="T28" fmla="*/ 2773 w 3581"/>
                  <a:gd name="T29" fmla="*/ 2527 h 4014"/>
                  <a:gd name="T30" fmla="*/ 2895 w 3581"/>
                  <a:gd name="T31" fmla="*/ 2583 h 4014"/>
                  <a:gd name="T32" fmla="*/ 2258 w 3581"/>
                  <a:gd name="T33" fmla="*/ 3975 h 4014"/>
                  <a:gd name="T34" fmla="*/ 2197 w 3581"/>
                  <a:gd name="T35" fmla="*/ 4014 h 4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81" h="4014">
                    <a:moveTo>
                      <a:pt x="2197" y="4014"/>
                    </a:moveTo>
                    <a:cubicBezTo>
                      <a:pt x="2188" y="4014"/>
                      <a:pt x="2179" y="4012"/>
                      <a:pt x="2170" y="4008"/>
                    </a:cubicBezTo>
                    <a:lnTo>
                      <a:pt x="48" y="3058"/>
                    </a:lnTo>
                    <a:cubicBezTo>
                      <a:pt x="15" y="3043"/>
                      <a:pt x="0" y="3004"/>
                      <a:pt x="15" y="2970"/>
                    </a:cubicBezTo>
                    <a:lnTo>
                      <a:pt x="1323" y="48"/>
                    </a:lnTo>
                    <a:cubicBezTo>
                      <a:pt x="1338" y="15"/>
                      <a:pt x="1378" y="0"/>
                      <a:pt x="1412" y="15"/>
                    </a:cubicBezTo>
                    <a:lnTo>
                      <a:pt x="3533" y="965"/>
                    </a:lnTo>
                    <a:cubicBezTo>
                      <a:pt x="3566" y="980"/>
                      <a:pt x="3581" y="1018"/>
                      <a:pt x="3567" y="1052"/>
                    </a:cubicBezTo>
                    <a:lnTo>
                      <a:pt x="3486" y="1245"/>
                    </a:lnTo>
                    <a:lnTo>
                      <a:pt x="3363" y="1193"/>
                    </a:lnTo>
                    <a:lnTo>
                      <a:pt x="3419" y="1060"/>
                    </a:lnTo>
                    <a:lnTo>
                      <a:pt x="1418" y="164"/>
                    </a:lnTo>
                    <a:lnTo>
                      <a:pt x="164" y="2963"/>
                    </a:lnTo>
                    <a:lnTo>
                      <a:pt x="2164" y="3859"/>
                    </a:lnTo>
                    <a:lnTo>
                      <a:pt x="2773" y="2527"/>
                    </a:lnTo>
                    <a:lnTo>
                      <a:pt x="2895" y="2583"/>
                    </a:lnTo>
                    <a:lnTo>
                      <a:pt x="2258" y="3975"/>
                    </a:lnTo>
                    <a:cubicBezTo>
                      <a:pt x="2247" y="4000"/>
                      <a:pt x="2223" y="4014"/>
                      <a:pt x="2197" y="40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810">
                <a:extLst>
                  <a:ext uri="{FF2B5EF4-FFF2-40B4-BE49-F238E27FC236}">
                    <a16:creationId xmlns:a16="http://schemas.microsoft.com/office/drawing/2014/main" id="{A307D3B4-5BA1-4606-7B46-F2C25356F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3" y="3873500"/>
                <a:ext cx="125413" cy="63500"/>
              </a:xfrm>
              <a:custGeom>
                <a:avLst/>
                <a:gdLst>
                  <a:gd name="T0" fmla="*/ 1328 w 1404"/>
                  <a:gd name="T1" fmla="*/ 703 h 703"/>
                  <a:gd name="T2" fmla="*/ 1301 w 1404"/>
                  <a:gd name="T3" fmla="*/ 697 h 703"/>
                  <a:gd name="T4" fmla="*/ 48 w 1404"/>
                  <a:gd name="T5" fmla="*/ 137 h 703"/>
                  <a:gd name="T6" fmla="*/ 15 w 1404"/>
                  <a:gd name="T7" fmla="*/ 49 h 703"/>
                  <a:gd name="T8" fmla="*/ 103 w 1404"/>
                  <a:gd name="T9" fmla="*/ 15 h 703"/>
                  <a:gd name="T10" fmla="*/ 1355 w 1404"/>
                  <a:gd name="T11" fmla="*/ 576 h 703"/>
                  <a:gd name="T12" fmla="*/ 1389 w 1404"/>
                  <a:gd name="T13" fmla="*/ 664 h 703"/>
                  <a:gd name="T14" fmla="*/ 1328 w 1404"/>
                  <a:gd name="T15" fmla="*/ 703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4" h="703">
                    <a:moveTo>
                      <a:pt x="1328" y="703"/>
                    </a:moveTo>
                    <a:cubicBezTo>
                      <a:pt x="1319" y="703"/>
                      <a:pt x="1309" y="701"/>
                      <a:pt x="1301" y="697"/>
                    </a:cubicBezTo>
                    <a:lnTo>
                      <a:pt x="48" y="137"/>
                    </a:lnTo>
                    <a:cubicBezTo>
                      <a:pt x="15" y="122"/>
                      <a:pt x="0" y="82"/>
                      <a:pt x="15" y="49"/>
                    </a:cubicBezTo>
                    <a:cubicBezTo>
                      <a:pt x="30" y="15"/>
                      <a:pt x="69" y="0"/>
                      <a:pt x="103" y="15"/>
                    </a:cubicBezTo>
                    <a:lnTo>
                      <a:pt x="1355" y="576"/>
                    </a:lnTo>
                    <a:cubicBezTo>
                      <a:pt x="1389" y="591"/>
                      <a:pt x="1404" y="630"/>
                      <a:pt x="1389" y="664"/>
                    </a:cubicBezTo>
                    <a:cubicBezTo>
                      <a:pt x="1378" y="689"/>
                      <a:pt x="1353" y="703"/>
                      <a:pt x="1328" y="7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811">
                <a:extLst>
                  <a:ext uri="{FF2B5EF4-FFF2-40B4-BE49-F238E27FC236}">
                    <a16:creationId xmlns:a16="http://schemas.microsoft.com/office/drawing/2014/main" id="{319E7003-0901-3A17-1CCE-CC0670E91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338" y="3941763"/>
                <a:ext cx="96838" cy="49213"/>
              </a:xfrm>
              <a:custGeom>
                <a:avLst/>
                <a:gdLst>
                  <a:gd name="T0" fmla="*/ 1015 w 1091"/>
                  <a:gd name="T1" fmla="*/ 552 h 552"/>
                  <a:gd name="T2" fmla="*/ 988 w 1091"/>
                  <a:gd name="T3" fmla="*/ 547 h 552"/>
                  <a:gd name="T4" fmla="*/ 50 w 1091"/>
                  <a:gd name="T5" fmla="*/ 137 h 552"/>
                  <a:gd name="T6" fmla="*/ 15 w 1091"/>
                  <a:gd name="T7" fmla="*/ 49 h 552"/>
                  <a:gd name="T8" fmla="*/ 103 w 1091"/>
                  <a:gd name="T9" fmla="*/ 14 h 552"/>
                  <a:gd name="T10" fmla="*/ 1042 w 1091"/>
                  <a:gd name="T11" fmla="*/ 424 h 552"/>
                  <a:gd name="T12" fmla="*/ 1076 w 1091"/>
                  <a:gd name="T13" fmla="*/ 512 h 552"/>
                  <a:gd name="T14" fmla="*/ 1015 w 1091"/>
                  <a:gd name="T15" fmla="*/ 5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1" h="552">
                    <a:moveTo>
                      <a:pt x="1015" y="552"/>
                    </a:moveTo>
                    <a:cubicBezTo>
                      <a:pt x="1006" y="552"/>
                      <a:pt x="997" y="550"/>
                      <a:pt x="988" y="547"/>
                    </a:cubicBezTo>
                    <a:lnTo>
                      <a:pt x="50" y="137"/>
                    </a:lnTo>
                    <a:cubicBezTo>
                      <a:pt x="16" y="122"/>
                      <a:pt x="0" y="83"/>
                      <a:pt x="15" y="49"/>
                    </a:cubicBezTo>
                    <a:cubicBezTo>
                      <a:pt x="30" y="15"/>
                      <a:pt x="69" y="0"/>
                      <a:pt x="103" y="14"/>
                    </a:cubicBezTo>
                    <a:lnTo>
                      <a:pt x="1042" y="424"/>
                    </a:lnTo>
                    <a:cubicBezTo>
                      <a:pt x="1076" y="439"/>
                      <a:pt x="1091" y="478"/>
                      <a:pt x="1076" y="512"/>
                    </a:cubicBezTo>
                    <a:cubicBezTo>
                      <a:pt x="1065" y="537"/>
                      <a:pt x="1041" y="552"/>
                      <a:pt x="1015" y="5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812">
                <a:extLst>
                  <a:ext uri="{FF2B5EF4-FFF2-40B4-BE49-F238E27FC236}">
                    <a16:creationId xmlns:a16="http://schemas.microsoft.com/office/drawing/2014/main" id="{507271B0-CB3D-7582-24B9-515D99E39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26" y="3908425"/>
                <a:ext cx="15875" cy="17463"/>
              </a:xfrm>
              <a:custGeom>
                <a:avLst/>
                <a:gdLst>
                  <a:gd name="T0" fmla="*/ 7 w 10"/>
                  <a:gd name="T1" fmla="*/ 11 h 11"/>
                  <a:gd name="T2" fmla="*/ 0 w 10"/>
                  <a:gd name="T3" fmla="*/ 7 h 11"/>
                  <a:gd name="T4" fmla="*/ 3 w 10"/>
                  <a:gd name="T5" fmla="*/ 0 h 11"/>
                  <a:gd name="T6" fmla="*/ 10 w 10"/>
                  <a:gd name="T7" fmla="*/ 4 h 11"/>
                  <a:gd name="T8" fmla="*/ 7 w 10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7" y="11"/>
                    </a:moveTo>
                    <a:lnTo>
                      <a:pt x="0" y="7"/>
                    </a:lnTo>
                    <a:lnTo>
                      <a:pt x="3" y="0"/>
                    </a:lnTo>
                    <a:lnTo>
                      <a:pt x="10" y="4"/>
                    </a:lnTo>
                    <a:lnTo>
                      <a:pt x="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813">
                <a:extLst>
                  <a:ext uri="{FF2B5EF4-FFF2-40B4-BE49-F238E27FC236}">
                    <a16:creationId xmlns:a16="http://schemas.microsoft.com/office/drawing/2014/main" id="{98264D49-40E5-5680-E4F1-427EF66145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2676" y="3917950"/>
                <a:ext cx="79375" cy="42863"/>
              </a:xfrm>
              <a:custGeom>
                <a:avLst/>
                <a:gdLst>
                  <a:gd name="T0" fmla="*/ 136 w 872"/>
                  <a:gd name="T1" fmla="*/ 182 h 481"/>
                  <a:gd name="T2" fmla="*/ 0 w 872"/>
                  <a:gd name="T3" fmla="*/ 122 h 481"/>
                  <a:gd name="T4" fmla="*/ 53 w 872"/>
                  <a:gd name="T5" fmla="*/ 0 h 481"/>
                  <a:gd name="T6" fmla="*/ 189 w 872"/>
                  <a:gd name="T7" fmla="*/ 60 h 481"/>
                  <a:gd name="T8" fmla="*/ 136 w 872"/>
                  <a:gd name="T9" fmla="*/ 182 h 481"/>
                  <a:gd name="T10" fmla="*/ 363 w 872"/>
                  <a:gd name="T11" fmla="*/ 282 h 481"/>
                  <a:gd name="T12" fmla="*/ 227 w 872"/>
                  <a:gd name="T13" fmla="*/ 222 h 481"/>
                  <a:gd name="T14" fmla="*/ 281 w 872"/>
                  <a:gd name="T15" fmla="*/ 100 h 481"/>
                  <a:gd name="T16" fmla="*/ 417 w 872"/>
                  <a:gd name="T17" fmla="*/ 159 h 481"/>
                  <a:gd name="T18" fmla="*/ 363 w 872"/>
                  <a:gd name="T19" fmla="*/ 282 h 481"/>
                  <a:gd name="T20" fmla="*/ 591 w 872"/>
                  <a:gd name="T21" fmla="*/ 381 h 481"/>
                  <a:gd name="T22" fmla="*/ 454 w 872"/>
                  <a:gd name="T23" fmla="*/ 322 h 481"/>
                  <a:gd name="T24" fmla="*/ 508 w 872"/>
                  <a:gd name="T25" fmla="*/ 200 h 481"/>
                  <a:gd name="T26" fmla="*/ 644 w 872"/>
                  <a:gd name="T27" fmla="*/ 259 h 481"/>
                  <a:gd name="T28" fmla="*/ 591 w 872"/>
                  <a:gd name="T29" fmla="*/ 381 h 481"/>
                  <a:gd name="T30" fmla="*/ 818 w 872"/>
                  <a:gd name="T31" fmla="*/ 481 h 481"/>
                  <a:gd name="T32" fmla="*/ 682 w 872"/>
                  <a:gd name="T33" fmla="*/ 421 h 481"/>
                  <a:gd name="T34" fmla="*/ 735 w 872"/>
                  <a:gd name="T35" fmla="*/ 299 h 481"/>
                  <a:gd name="T36" fmla="*/ 872 w 872"/>
                  <a:gd name="T37" fmla="*/ 359 h 481"/>
                  <a:gd name="T38" fmla="*/ 818 w 872"/>
                  <a:gd name="T3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2" h="481">
                    <a:moveTo>
                      <a:pt x="136" y="182"/>
                    </a:moveTo>
                    <a:lnTo>
                      <a:pt x="0" y="122"/>
                    </a:lnTo>
                    <a:lnTo>
                      <a:pt x="53" y="0"/>
                    </a:lnTo>
                    <a:lnTo>
                      <a:pt x="189" y="60"/>
                    </a:lnTo>
                    <a:lnTo>
                      <a:pt x="136" y="182"/>
                    </a:lnTo>
                    <a:close/>
                    <a:moveTo>
                      <a:pt x="363" y="282"/>
                    </a:moveTo>
                    <a:lnTo>
                      <a:pt x="227" y="222"/>
                    </a:lnTo>
                    <a:lnTo>
                      <a:pt x="281" y="100"/>
                    </a:lnTo>
                    <a:lnTo>
                      <a:pt x="417" y="159"/>
                    </a:lnTo>
                    <a:lnTo>
                      <a:pt x="363" y="282"/>
                    </a:lnTo>
                    <a:close/>
                    <a:moveTo>
                      <a:pt x="591" y="381"/>
                    </a:moveTo>
                    <a:lnTo>
                      <a:pt x="454" y="322"/>
                    </a:lnTo>
                    <a:lnTo>
                      <a:pt x="508" y="200"/>
                    </a:lnTo>
                    <a:lnTo>
                      <a:pt x="644" y="259"/>
                    </a:lnTo>
                    <a:lnTo>
                      <a:pt x="591" y="381"/>
                    </a:lnTo>
                    <a:close/>
                    <a:moveTo>
                      <a:pt x="818" y="481"/>
                    </a:moveTo>
                    <a:lnTo>
                      <a:pt x="682" y="421"/>
                    </a:lnTo>
                    <a:lnTo>
                      <a:pt x="735" y="299"/>
                    </a:lnTo>
                    <a:lnTo>
                      <a:pt x="872" y="359"/>
                    </a:lnTo>
                    <a:lnTo>
                      <a:pt x="818" y="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814">
                <a:extLst>
                  <a:ext uri="{FF2B5EF4-FFF2-40B4-BE49-F238E27FC236}">
                    <a16:creationId xmlns:a16="http://schemas.microsoft.com/office/drawing/2014/main" id="{3A915F67-4A43-EC72-F307-06EF0E1F7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226" y="3954463"/>
                <a:ext cx="15875" cy="15875"/>
              </a:xfrm>
              <a:custGeom>
                <a:avLst/>
                <a:gdLst>
                  <a:gd name="T0" fmla="*/ 7 w 10"/>
                  <a:gd name="T1" fmla="*/ 10 h 10"/>
                  <a:gd name="T2" fmla="*/ 0 w 10"/>
                  <a:gd name="T3" fmla="*/ 6 h 10"/>
                  <a:gd name="T4" fmla="*/ 3 w 10"/>
                  <a:gd name="T5" fmla="*/ 0 h 10"/>
                  <a:gd name="T6" fmla="*/ 10 w 10"/>
                  <a:gd name="T7" fmla="*/ 3 h 10"/>
                  <a:gd name="T8" fmla="*/ 7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lnTo>
                      <a:pt x="0" y="6"/>
                    </a:lnTo>
                    <a:lnTo>
                      <a:pt x="3" y="0"/>
                    </a:lnTo>
                    <a:lnTo>
                      <a:pt x="10" y="3"/>
                    </a:lnTo>
                    <a:lnTo>
                      <a:pt x="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815">
                <a:extLst>
                  <a:ext uri="{FF2B5EF4-FFF2-40B4-BE49-F238E27FC236}">
                    <a16:creationId xmlns:a16="http://schemas.microsoft.com/office/drawing/2014/main" id="{46BBE3BE-1E32-D36F-6C65-DD2912D17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463" y="3971925"/>
                <a:ext cx="77788" cy="41275"/>
              </a:xfrm>
              <a:custGeom>
                <a:avLst/>
                <a:gdLst>
                  <a:gd name="T0" fmla="*/ 793 w 869"/>
                  <a:gd name="T1" fmla="*/ 455 h 455"/>
                  <a:gd name="T2" fmla="*/ 766 w 869"/>
                  <a:gd name="T3" fmla="*/ 449 h 455"/>
                  <a:gd name="T4" fmla="*/ 49 w 869"/>
                  <a:gd name="T5" fmla="*/ 136 h 455"/>
                  <a:gd name="T6" fmla="*/ 14 w 869"/>
                  <a:gd name="T7" fmla="*/ 49 h 455"/>
                  <a:gd name="T8" fmla="*/ 102 w 869"/>
                  <a:gd name="T9" fmla="*/ 14 h 455"/>
                  <a:gd name="T10" fmla="*/ 820 w 869"/>
                  <a:gd name="T11" fmla="*/ 327 h 455"/>
                  <a:gd name="T12" fmla="*/ 854 w 869"/>
                  <a:gd name="T13" fmla="*/ 415 h 455"/>
                  <a:gd name="T14" fmla="*/ 793 w 869"/>
                  <a:gd name="T15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9" h="455">
                    <a:moveTo>
                      <a:pt x="793" y="455"/>
                    </a:moveTo>
                    <a:cubicBezTo>
                      <a:pt x="784" y="455"/>
                      <a:pt x="775" y="453"/>
                      <a:pt x="766" y="449"/>
                    </a:cubicBezTo>
                    <a:lnTo>
                      <a:pt x="49" y="136"/>
                    </a:lnTo>
                    <a:cubicBezTo>
                      <a:pt x="15" y="122"/>
                      <a:pt x="0" y="82"/>
                      <a:pt x="14" y="49"/>
                    </a:cubicBezTo>
                    <a:cubicBezTo>
                      <a:pt x="29" y="15"/>
                      <a:pt x="68" y="0"/>
                      <a:pt x="102" y="14"/>
                    </a:cubicBezTo>
                    <a:lnTo>
                      <a:pt x="820" y="327"/>
                    </a:lnTo>
                    <a:cubicBezTo>
                      <a:pt x="853" y="342"/>
                      <a:pt x="869" y="381"/>
                      <a:pt x="854" y="415"/>
                    </a:cubicBezTo>
                    <a:cubicBezTo>
                      <a:pt x="843" y="440"/>
                      <a:pt x="819" y="455"/>
                      <a:pt x="793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816">
                <a:extLst>
                  <a:ext uri="{FF2B5EF4-FFF2-40B4-BE49-F238E27FC236}">
                    <a16:creationId xmlns:a16="http://schemas.microsoft.com/office/drawing/2014/main" id="{F0BE7B14-1542-41F3-3545-9FF877582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176" y="4005263"/>
                <a:ext cx="63500" cy="34925"/>
              </a:xfrm>
              <a:custGeom>
                <a:avLst/>
                <a:gdLst>
                  <a:gd name="T0" fmla="*/ 630 w 706"/>
                  <a:gd name="T1" fmla="*/ 389 h 389"/>
                  <a:gd name="T2" fmla="*/ 603 w 706"/>
                  <a:gd name="T3" fmla="*/ 383 h 389"/>
                  <a:gd name="T4" fmla="*/ 49 w 706"/>
                  <a:gd name="T5" fmla="*/ 137 h 389"/>
                  <a:gd name="T6" fmla="*/ 15 w 706"/>
                  <a:gd name="T7" fmla="*/ 49 h 389"/>
                  <a:gd name="T8" fmla="*/ 103 w 706"/>
                  <a:gd name="T9" fmla="*/ 15 h 389"/>
                  <a:gd name="T10" fmla="*/ 657 w 706"/>
                  <a:gd name="T11" fmla="*/ 261 h 389"/>
                  <a:gd name="T12" fmla="*/ 691 w 706"/>
                  <a:gd name="T13" fmla="*/ 349 h 389"/>
                  <a:gd name="T14" fmla="*/ 630 w 706"/>
                  <a:gd name="T15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6" h="389">
                    <a:moveTo>
                      <a:pt x="630" y="389"/>
                    </a:moveTo>
                    <a:cubicBezTo>
                      <a:pt x="621" y="389"/>
                      <a:pt x="612" y="387"/>
                      <a:pt x="603" y="383"/>
                    </a:cubicBezTo>
                    <a:lnTo>
                      <a:pt x="49" y="137"/>
                    </a:lnTo>
                    <a:cubicBezTo>
                      <a:pt x="15" y="122"/>
                      <a:pt x="0" y="82"/>
                      <a:pt x="15" y="49"/>
                    </a:cubicBezTo>
                    <a:cubicBezTo>
                      <a:pt x="30" y="15"/>
                      <a:pt x="69" y="0"/>
                      <a:pt x="103" y="15"/>
                    </a:cubicBezTo>
                    <a:lnTo>
                      <a:pt x="657" y="261"/>
                    </a:lnTo>
                    <a:cubicBezTo>
                      <a:pt x="691" y="276"/>
                      <a:pt x="706" y="316"/>
                      <a:pt x="691" y="349"/>
                    </a:cubicBezTo>
                    <a:cubicBezTo>
                      <a:pt x="680" y="374"/>
                      <a:pt x="656" y="389"/>
                      <a:pt x="63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817">
                <a:extLst>
                  <a:ext uri="{FF2B5EF4-FFF2-40B4-BE49-F238E27FC236}">
                    <a16:creationId xmlns:a16="http://schemas.microsoft.com/office/drawing/2014/main" id="{A70CA026-AA9A-12E6-76BF-5FE72AB6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4037013"/>
                <a:ext cx="63500" cy="34925"/>
              </a:xfrm>
              <a:custGeom>
                <a:avLst/>
                <a:gdLst>
                  <a:gd name="T0" fmla="*/ 627 w 703"/>
                  <a:gd name="T1" fmla="*/ 386 h 386"/>
                  <a:gd name="T2" fmla="*/ 600 w 703"/>
                  <a:gd name="T3" fmla="*/ 380 h 386"/>
                  <a:gd name="T4" fmla="*/ 49 w 703"/>
                  <a:gd name="T5" fmla="*/ 136 h 386"/>
                  <a:gd name="T6" fmla="*/ 15 w 703"/>
                  <a:gd name="T7" fmla="*/ 48 h 386"/>
                  <a:gd name="T8" fmla="*/ 103 w 703"/>
                  <a:gd name="T9" fmla="*/ 14 h 386"/>
                  <a:gd name="T10" fmla="*/ 654 w 703"/>
                  <a:gd name="T11" fmla="*/ 258 h 386"/>
                  <a:gd name="T12" fmla="*/ 688 w 703"/>
                  <a:gd name="T13" fmla="*/ 346 h 386"/>
                  <a:gd name="T14" fmla="*/ 627 w 703"/>
                  <a:gd name="T15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3" h="386">
                    <a:moveTo>
                      <a:pt x="627" y="386"/>
                    </a:moveTo>
                    <a:cubicBezTo>
                      <a:pt x="618" y="386"/>
                      <a:pt x="609" y="384"/>
                      <a:pt x="600" y="380"/>
                    </a:cubicBezTo>
                    <a:lnTo>
                      <a:pt x="49" y="136"/>
                    </a:lnTo>
                    <a:cubicBezTo>
                      <a:pt x="15" y="122"/>
                      <a:pt x="0" y="82"/>
                      <a:pt x="15" y="48"/>
                    </a:cubicBezTo>
                    <a:cubicBezTo>
                      <a:pt x="30" y="15"/>
                      <a:pt x="69" y="0"/>
                      <a:pt x="103" y="14"/>
                    </a:cubicBezTo>
                    <a:lnTo>
                      <a:pt x="654" y="258"/>
                    </a:lnTo>
                    <a:cubicBezTo>
                      <a:pt x="687" y="273"/>
                      <a:pt x="703" y="312"/>
                      <a:pt x="688" y="346"/>
                    </a:cubicBezTo>
                    <a:cubicBezTo>
                      <a:pt x="677" y="371"/>
                      <a:pt x="652" y="386"/>
                      <a:pt x="627" y="3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818">
                <a:extLst>
                  <a:ext uri="{FF2B5EF4-FFF2-40B4-BE49-F238E27FC236}">
                    <a16:creationId xmlns:a16="http://schemas.microsoft.com/office/drawing/2014/main" id="{CB6403B2-0402-05C0-6376-13751050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438" y="3916363"/>
                <a:ext cx="296863" cy="146050"/>
              </a:xfrm>
              <a:custGeom>
                <a:avLst/>
                <a:gdLst>
                  <a:gd name="T0" fmla="*/ 74 w 3296"/>
                  <a:gd name="T1" fmla="*/ 1625 h 1625"/>
                  <a:gd name="T2" fmla="*/ 24 w 3296"/>
                  <a:gd name="T3" fmla="*/ 1603 h 1625"/>
                  <a:gd name="T4" fmla="*/ 30 w 3296"/>
                  <a:gd name="T5" fmla="*/ 1509 h 1625"/>
                  <a:gd name="T6" fmla="*/ 1815 w 3296"/>
                  <a:gd name="T7" fmla="*/ 701 h 1625"/>
                  <a:gd name="T8" fmla="*/ 3164 w 3296"/>
                  <a:gd name="T9" fmla="*/ 39 h 1625"/>
                  <a:gd name="T10" fmla="*/ 3257 w 3296"/>
                  <a:gd name="T11" fmla="*/ 20 h 1625"/>
                  <a:gd name="T12" fmla="*/ 3276 w 3296"/>
                  <a:gd name="T13" fmla="*/ 112 h 1625"/>
                  <a:gd name="T14" fmla="*/ 1852 w 3296"/>
                  <a:gd name="T15" fmla="*/ 829 h 1625"/>
                  <a:gd name="T16" fmla="*/ 118 w 3296"/>
                  <a:gd name="T17" fmla="*/ 1609 h 1625"/>
                  <a:gd name="T18" fmla="*/ 74 w 3296"/>
                  <a:gd name="T19" fmla="*/ 1625 h 1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96" h="1625">
                    <a:moveTo>
                      <a:pt x="74" y="1625"/>
                    </a:moveTo>
                    <a:cubicBezTo>
                      <a:pt x="56" y="1625"/>
                      <a:pt x="37" y="1618"/>
                      <a:pt x="24" y="1603"/>
                    </a:cubicBezTo>
                    <a:cubicBezTo>
                      <a:pt x="0" y="1575"/>
                      <a:pt x="2" y="1533"/>
                      <a:pt x="30" y="1509"/>
                    </a:cubicBezTo>
                    <a:cubicBezTo>
                      <a:pt x="528" y="1070"/>
                      <a:pt x="1212" y="874"/>
                      <a:pt x="1815" y="701"/>
                    </a:cubicBezTo>
                    <a:cubicBezTo>
                      <a:pt x="2420" y="527"/>
                      <a:pt x="2942" y="378"/>
                      <a:pt x="3164" y="39"/>
                    </a:cubicBezTo>
                    <a:cubicBezTo>
                      <a:pt x="3185" y="8"/>
                      <a:pt x="3226" y="0"/>
                      <a:pt x="3257" y="20"/>
                    </a:cubicBezTo>
                    <a:cubicBezTo>
                      <a:pt x="3288" y="40"/>
                      <a:pt x="3296" y="81"/>
                      <a:pt x="3276" y="112"/>
                    </a:cubicBezTo>
                    <a:cubicBezTo>
                      <a:pt x="3026" y="492"/>
                      <a:pt x="2482" y="648"/>
                      <a:pt x="1852" y="829"/>
                    </a:cubicBezTo>
                    <a:cubicBezTo>
                      <a:pt x="1262" y="998"/>
                      <a:pt x="594" y="1190"/>
                      <a:pt x="118" y="1609"/>
                    </a:cubicBezTo>
                    <a:cubicBezTo>
                      <a:pt x="105" y="1620"/>
                      <a:pt x="90" y="1625"/>
                      <a:pt x="74" y="16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819">
                <a:extLst>
                  <a:ext uri="{FF2B5EF4-FFF2-40B4-BE49-F238E27FC236}">
                    <a16:creationId xmlns:a16="http://schemas.microsoft.com/office/drawing/2014/main" id="{3A03B657-6BD8-7247-2DA5-230B6FD0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2526" y="3916363"/>
                <a:ext cx="230188" cy="130175"/>
              </a:xfrm>
              <a:custGeom>
                <a:avLst/>
                <a:gdLst>
                  <a:gd name="T0" fmla="*/ 704 w 2577"/>
                  <a:gd name="T1" fmla="*/ 1444 h 1444"/>
                  <a:gd name="T2" fmla="*/ 122 w 2577"/>
                  <a:gd name="T3" fmla="*/ 1200 h 1444"/>
                  <a:gd name="T4" fmla="*/ 540 w 2577"/>
                  <a:gd name="T5" fmla="*/ 413 h 1444"/>
                  <a:gd name="T6" fmla="*/ 1993 w 2577"/>
                  <a:gd name="T7" fmla="*/ 48 h 1444"/>
                  <a:gd name="T8" fmla="*/ 2486 w 2577"/>
                  <a:gd name="T9" fmla="*/ 8 h 1444"/>
                  <a:gd name="T10" fmla="*/ 2551 w 2577"/>
                  <a:gd name="T11" fmla="*/ 20 h 1444"/>
                  <a:gd name="T12" fmla="*/ 2573 w 2577"/>
                  <a:gd name="T13" fmla="*/ 83 h 1444"/>
                  <a:gd name="T14" fmla="*/ 2280 w 2577"/>
                  <a:gd name="T15" fmla="*/ 649 h 1444"/>
                  <a:gd name="T16" fmla="*/ 2186 w 2577"/>
                  <a:gd name="T17" fmla="*/ 647 h 1444"/>
                  <a:gd name="T18" fmla="*/ 2188 w 2577"/>
                  <a:gd name="T19" fmla="*/ 552 h 1444"/>
                  <a:gd name="T20" fmla="*/ 2412 w 2577"/>
                  <a:gd name="T21" fmla="*/ 162 h 1444"/>
                  <a:gd name="T22" fmla="*/ 1993 w 2577"/>
                  <a:gd name="T23" fmla="*/ 182 h 1444"/>
                  <a:gd name="T24" fmla="*/ 620 w 2577"/>
                  <a:gd name="T25" fmla="*/ 520 h 1444"/>
                  <a:gd name="T26" fmla="*/ 236 w 2577"/>
                  <a:gd name="T27" fmla="*/ 1129 h 1444"/>
                  <a:gd name="T28" fmla="*/ 853 w 2577"/>
                  <a:gd name="T29" fmla="*/ 1303 h 1444"/>
                  <a:gd name="T30" fmla="*/ 460 w 2577"/>
                  <a:gd name="T31" fmla="*/ 1054 h 1444"/>
                  <a:gd name="T32" fmla="*/ 469 w 2577"/>
                  <a:gd name="T33" fmla="*/ 960 h 1444"/>
                  <a:gd name="T34" fmla="*/ 563 w 2577"/>
                  <a:gd name="T35" fmla="*/ 969 h 1444"/>
                  <a:gd name="T36" fmla="*/ 1201 w 2577"/>
                  <a:gd name="T37" fmla="*/ 1240 h 1444"/>
                  <a:gd name="T38" fmla="*/ 1263 w 2577"/>
                  <a:gd name="T39" fmla="*/ 1299 h 1444"/>
                  <a:gd name="T40" fmla="*/ 1216 w 2577"/>
                  <a:gd name="T41" fmla="*/ 1370 h 1444"/>
                  <a:gd name="T42" fmla="*/ 704 w 2577"/>
                  <a:gd name="T43" fmla="*/ 1444 h 1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7" h="1444">
                    <a:moveTo>
                      <a:pt x="704" y="1444"/>
                    </a:moveTo>
                    <a:cubicBezTo>
                      <a:pt x="480" y="1444"/>
                      <a:pt x="242" y="1391"/>
                      <a:pt x="122" y="1200"/>
                    </a:cubicBezTo>
                    <a:cubicBezTo>
                      <a:pt x="0" y="1003"/>
                      <a:pt x="164" y="694"/>
                      <a:pt x="540" y="413"/>
                    </a:cubicBezTo>
                    <a:cubicBezTo>
                      <a:pt x="1028" y="48"/>
                      <a:pt x="1563" y="48"/>
                      <a:pt x="1993" y="48"/>
                    </a:cubicBezTo>
                    <a:cubicBezTo>
                      <a:pt x="2194" y="48"/>
                      <a:pt x="2368" y="48"/>
                      <a:pt x="2486" y="8"/>
                    </a:cubicBezTo>
                    <a:cubicBezTo>
                      <a:pt x="2508" y="0"/>
                      <a:pt x="2533" y="5"/>
                      <a:pt x="2551" y="20"/>
                    </a:cubicBezTo>
                    <a:cubicBezTo>
                      <a:pt x="2569" y="36"/>
                      <a:pt x="2577" y="60"/>
                      <a:pt x="2573" y="83"/>
                    </a:cubicBezTo>
                    <a:cubicBezTo>
                      <a:pt x="2551" y="201"/>
                      <a:pt x="2439" y="497"/>
                      <a:pt x="2280" y="649"/>
                    </a:cubicBezTo>
                    <a:cubicBezTo>
                      <a:pt x="2254" y="674"/>
                      <a:pt x="2212" y="673"/>
                      <a:pt x="2186" y="647"/>
                    </a:cubicBezTo>
                    <a:cubicBezTo>
                      <a:pt x="2161" y="620"/>
                      <a:pt x="2162" y="578"/>
                      <a:pt x="2188" y="552"/>
                    </a:cubicBezTo>
                    <a:cubicBezTo>
                      <a:pt x="2289" y="456"/>
                      <a:pt x="2369" y="282"/>
                      <a:pt x="2412" y="162"/>
                    </a:cubicBezTo>
                    <a:cubicBezTo>
                      <a:pt x="2292" y="181"/>
                      <a:pt x="2151" y="181"/>
                      <a:pt x="1993" y="182"/>
                    </a:cubicBezTo>
                    <a:cubicBezTo>
                      <a:pt x="1583" y="182"/>
                      <a:pt x="1073" y="182"/>
                      <a:pt x="620" y="520"/>
                    </a:cubicBezTo>
                    <a:cubicBezTo>
                      <a:pt x="318" y="746"/>
                      <a:pt x="157" y="1002"/>
                      <a:pt x="236" y="1129"/>
                    </a:cubicBezTo>
                    <a:cubicBezTo>
                      <a:pt x="349" y="1311"/>
                      <a:pt x="628" y="1326"/>
                      <a:pt x="853" y="1303"/>
                    </a:cubicBezTo>
                    <a:cubicBezTo>
                      <a:pt x="714" y="1256"/>
                      <a:pt x="563" y="1180"/>
                      <a:pt x="460" y="1054"/>
                    </a:cubicBezTo>
                    <a:cubicBezTo>
                      <a:pt x="437" y="1026"/>
                      <a:pt x="441" y="984"/>
                      <a:pt x="469" y="960"/>
                    </a:cubicBezTo>
                    <a:cubicBezTo>
                      <a:pt x="498" y="937"/>
                      <a:pt x="540" y="941"/>
                      <a:pt x="563" y="969"/>
                    </a:cubicBezTo>
                    <a:cubicBezTo>
                      <a:pt x="759" y="1208"/>
                      <a:pt x="1197" y="1239"/>
                      <a:pt x="1201" y="1240"/>
                    </a:cubicBezTo>
                    <a:cubicBezTo>
                      <a:pt x="1234" y="1242"/>
                      <a:pt x="1260" y="1267"/>
                      <a:pt x="1263" y="1299"/>
                    </a:cubicBezTo>
                    <a:cubicBezTo>
                      <a:pt x="1267" y="1331"/>
                      <a:pt x="1247" y="1361"/>
                      <a:pt x="1216" y="1370"/>
                    </a:cubicBezTo>
                    <a:cubicBezTo>
                      <a:pt x="1198" y="1376"/>
                      <a:pt x="961" y="1444"/>
                      <a:pt x="704" y="14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820">
                <a:extLst>
                  <a:ext uri="{FF2B5EF4-FFF2-40B4-BE49-F238E27FC236}">
                    <a16:creationId xmlns:a16="http://schemas.microsoft.com/office/drawing/2014/main" id="{247FEC2D-9ADF-7D8E-14C6-8E3EDCB94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6" y="3976688"/>
                <a:ext cx="14288" cy="12700"/>
              </a:xfrm>
              <a:custGeom>
                <a:avLst/>
                <a:gdLst>
                  <a:gd name="T0" fmla="*/ 76 w 160"/>
                  <a:gd name="T1" fmla="*/ 143 h 143"/>
                  <a:gd name="T2" fmla="*/ 36 w 160"/>
                  <a:gd name="T3" fmla="*/ 129 h 143"/>
                  <a:gd name="T4" fmla="*/ 22 w 160"/>
                  <a:gd name="T5" fmla="*/ 36 h 143"/>
                  <a:gd name="T6" fmla="*/ 50 w 160"/>
                  <a:gd name="T7" fmla="*/ 13 h 143"/>
                  <a:gd name="T8" fmla="*/ 123 w 160"/>
                  <a:gd name="T9" fmla="*/ 16 h 143"/>
                  <a:gd name="T10" fmla="*/ 139 w 160"/>
                  <a:gd name="T11" fmla="*/ 109 h 143"/>
                  <a:gd name="T12" fmla="*/ 108 w 160"/>
                  <a:gd name="T13" fmla="*/ 134 h 143"/>
                  <a:gd name="T14" fmla="*/ 76 w 160"/>
                  <a:gd name="T1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143">
                    <a:moveTo>
                      <a:pt x="76" y="143"/>
                    </a:moveTo>
                    <a:cubicBezTo>
                      <a:pt x="62" y="143"/>
                      <a:pt x="48" y="138"/>
                      <a:pt x="36" y="129"/>
                    </a:cubicBezTo>
                    <a:cubicBezTo>
                      <a:pt x="6" y="107"/>
                      <a:pt x="0" y="66"/>
                      <a:pt x="22" y="36"/>
                    </a:cubicBezTo>
                    <a:cubicBezTo>
                      <a:pt x="30" y="26"/>
                      <a:pt x="39" y="18"/>
                      <a:pt x="50" y="13"/>
                    </a:cubicBezTo>
                    <a:cubicBezTo>
                      <a:pt x="72" y="0"/>
                      <a:pt x="101" y="0"/>
                      <a:pt x="123" y="16"/>
                    </a:cubicBezTo>
                    <a:cubicBezTo>
                      <a:pt x="153" y="38"/>
                      <a:pt x="160" y="79"/>
                      <a:pt x="139" y="109"/>
                    </a:cubicBezTo>
                    <a:cubicBezTo>
                      <a:pt x="130" y="120"/>
                      <a:pt x="120" y="129"/>
                      <a:pt x="108" y="134"/>
                    </a:cubicBezTo>
                    <a:cubicBezTo>
                      <a:pt x="98" y="140"/>
                      <a:pt x="87" y="143"/>
                      <a:pt x="76" y="1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821">
                <a:extLst>
                  <a:ext uri="{FF2B5EF4-FFF2-40B4-BE49-F238E27FC236}">
                    <a16:creationId xmlns:a16="http://schemas.microsoft.com/office/drawing/2014/main" id="{746882C9-692F-DE62-A2B0-D2AD933EB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463" y="3921125"/>
                <a:ext cx="26988" cy="49213"/>
              </a:xfrm>
              <a:custGeom>
                <a:avLst/>
                <a:gdLst>
                  <a:gd name="T0" fmla="*/ 71 w 308"/>
                  <a:gd name="T1" fmla="*/ 543 h 543"/>
                  <a:gd name="T2" fmla="*/ 64 w 308"/>
                  <a:gd name="T3" fmla="*/ 543 h 543"/>
                  <a:gd name="T4" fmla="*/ 4 w 308"/>
                  <a:gd name="T5" fmla="*/ 469 h 543"/>
                  <a:gd name="T6" fmla="*/ 194 w 308"/>
                  <a:gd name="T7" fmla="*/ 22 h 543"/>
                  <a:gd name="T8" fmla="*/ 286 w 308"/>
                  <a:gd name="T9" fmla="*/ 37 h 543"/>
                  <a:gd name="T10" fmla="*/ 270 w 308"/>
                  <a:gd name="T11" fmla="*/ 130 h 543"/>
                  <a:gd name="T12" fmla="*/ 137 w 308"/>
                  <a:gd name="T13" fmla="*/ 484 h 543"/>
                  <a:gd name="T14" fmla="*/ 71 w 308"/>
                  <a:gd name="T1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8" h="543">
                    <a:moveTo>
                      <a:pt x="71" y="543"/>
                    </a:moveTo>
                    <a:cubicBezTo>
                      <a:pt x="68" y="543"/>
                      <a:pt x="66" y="543"/>
                      <a:pt x="64" y="543"/>
                    </a:cubicBezTo>
                    <a:cubicBezTo>
                      <a:pt x="27" y="539"/>
                      <a:pt x="0" y="506"/>
                      <a:pt x="4" y="469"/>
                    </a:cubicBezTo>
                    <a:cubicBezTo>
                      <a:pt x="8" y="435"/>
                      <a:pt x="45" y="126"/>
                      <a:pt x="194" y="22"/>
                    </a:cubicBezTo>
                    <a:cubicBezTo>
                      <a:pt x="224" y="0"/>
                      <a:pt x="265" y="7"/>
                      <a:pt x="286" y="37"/>
                    </a:cubicBezTo>
                    <a:cubicBezTo>
                      <a:pt x="308" y="67"/>
                      <a:pt x="300" y="109"/>
                      <a:pt x="270" y="130"/>
                    </a:cubicBezTo>
                    <a:cubicBezTo>
                      <a:pt x="195" y="183"/>
                      <a:pt x="149" y="375"/>
                      <a:pt x="137" y="484"/>
                    </a:cubicBezTo>
                    <a:cubicBezTo>
                      <a:pt x="133" y="518"/>
                      <a:pt x="104" y="543"/>
                      <a:pt x="71" y="5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822">
                <a:extLst>
                  <a:ext uri="{FF2B5EF4-FFF2-40B4-BE49-F238E27FC236}">
                    <a16:creationId xmlns:a16="http://schemas.microsoft.com/office/drawing/2014/main" id="{54CE9C85-AC47-2FBD-DE78-9321C0BA6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3925888"/>
                <a:ext cx="30163" cy="60325"/>
              </a:xfrm>
              <a:custGeom>
                <a:avLst/>
                <a:gdLst>
                  <a:gd name="T0" fmla="*/ 72 w 348"/>
                  <a:gd name="T1" fmla="*/ 662 h 662"/>
                  <a:gd name="T2" fmla="*/ 62 w 348"/>
                  <a:gd name="T3" fmla="*/ 661 h 662"/>
                  <a:gd name="T4" fmla="*/ 6 w 348"/>
                  <a:gd name="T5" fmla="*/ 585 h 662"/>
                  <a:gd name="T6" fmla="*/ 214 w 348"/>
                  <a:gd name="T7" fmla="*/ 43 h 662"/>
                  <a:gd name="T8" fmla="*/ 305 w 348"/>
                  <a:gd name="T9" fmla="*/ 19 h 662"/>
                  <a:gd name="T10" fmla="*/ 329 w 348"/>
                  <a:gd name="T11" fmla="*/ 110 h 662"/>
                  <a:gd name="T12" fmla="*/ 138 w 348"/>
                  <a:gd name="T13" fmla="*/ 605 h 662"/>
                  <a:gd name="T14" fmla="*/ 72 w 348"/>
                  <a:gd name="T15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8" h="662">
                    <a:moveTo>
                      <a:pt x="72" y="662"/>
                    </a:moveTo>
                    <a:cubicBezTo>
                      <a:pt x="69" y="662"/>
                      <a:pt x="65" y="662"/>
                      <a:pt x="62" y="661"/>
                    </a:cubicBezTo>
                    <a:cubicBezTo>
                      <a:pt x="25" y="656"/>
                      <a:pt x="0" y="622"/>
                      <a:pt x="6" y="585"/>
                    </a:cubicBezTo>
                    <a:cubicBezTo>
                      <a:pt x="39" y="368"/>
                      <a:pt x="150" y="152"/>
                      <a:pt x="214" y="43"/>
                    </a:cubicBezTo>
                    <a:cubicBezTo>
                      <a:pt x="233" y="11"/>
                      <a:pt x="273" y="0"/>
                      <a:pt x="305" y="19"/>
                    </a:cubicBezTo>
                    <a:cubicBezTo>
                      <a:pt x="337" y="37"/>
                      <a:pt x="348" y="78"/>
                      <a:pt x="329" y="110"/>
                    </a:cubicBezTo>
                    <a:cubicBezTo>
                      <a:pt x="282" y="192"/>
                      <a:pt x="168" y="403"/>
                      <a:pt x="138" y="605"/>
                    </a:cubicBezTo>
                    <a:cubicBezTo>
                      <a:pt x="133" y="639"/>
                      <a:pt x="104" y="662"/>
                      <a:pt x="72" y="6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823">
                <a:extLst>
                  <a:ext uri="{FF2B5EF4-FFF2-40B4-BE49-F238E27FC236}">
                    <a16:creationId xmlns:a16="http://schemas.microsoft.com/office/drawing/2014/main" id="{B5FAEF6C-0A29-3553-0B53-AEC392892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538" y="4008438"/>
                <a:ext cx="65088" cy="31750"/>
              </a:xfrm>
              <a:custGeom>
                <a:avLst/>
                <a:gdLst>
                  <a:gd name="T0" fmla="*/ 80 w 724"/>
                  <a:gd name="T1" fmla="*/ 363 h 363"/>
                  <a:gd name="T2" fmla="*/ 65 w 724"/>
                  <a:gd name="T3" fmla="*/ 363 h 363"/>
                  <a:gd name="T4" fmla="*/ 1 w 724"/>
                  <a:gd name="T5" fmla="*/ 294 h 363"/>
                  <a:gd name="T6" fmla="*/ 70 w 724"/>
                  <a:gd name="T7" fmla="*/ 230 h 363"/>
                  <a:gd name="T8" fmla="*/ 80 w 724"/>
                  <a:gd name="T9" fmla="*/ 230 h 363"/>
                  <a:gd name="T10" fmla="*/ 610 w 724"/>
                  <a:gd name="T11" fmla="*/ 21 h 363"/>
                  <a:gd name="T12" fmla="*/ 703 w 724"/>
                  <a:gd name="T13" fmla="*/ 39 h 363"/>
                  <a:gd name="T14" fmla="*/ 685 w 724"/>
                  <a:gd name="T15" fmla="*/ 131 h 363"/>
                  <a:gd name="T16" fmla="*/ 80 w 724"/>
                  <a:gd name="T17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4" h="363">
                    <a:moveTo>
                      <a:pt x="80" y="363"/>
                    </a:moveTo>
                    <a:cubicBezTo>
                      <a:pt x="75" y="363"/>
                      <a:pt x="70" y="363"/>
                      <a:pt x="65" y="363"/>
                    </a:cubicBezTo>
                    <a:cubicBezTo>
                      <a:pt x="28" y="362"/>
                      <a:pt x="0" y="331"/>
                      <a:pt x="1" y="294"/>
                    </a:cubicBezTo>
                    <a:cubicBezTo>
                      <a:pt x="2" y="257"/>
                      <a:pt x="33" y="229"/>
                      <a:pt x="70" y="230"/>
                    </a:cubicBezTo>
                    <a:cubicBezTo>
                      <a:pt x="73" y="230"/>
                      <a:pt x="77" y="230"/>
                      <a:pt x="80" y="230"/>
                    </a:cubicBezTo>
                    <a:cubicBezTo>
                      <a:pt x="261" y="230"/>
                      <a:pt x="523" y="80"/>
                      <a:pt x="610" y="21"/>
                    </a:cubicBezTo>
                    <a:cubicBezTo>
                      <a:pt x="641" y="0"/>
                      <a:pt x="682" y="8"/>
                      <a:pt x="703" y="39"/>
                    </a:cubicBezTo>
                    <a:cubicBezTo>
                      <a:pt x="724" y="69"/>
                      <a:pt x="716" y="111"/>
                      <a:pt x="685" y="131"/>
                    </a:cubicBezTo>
                    <a:cubicBezTo>
                      <a:pt x="671" y="141"/>
                      <a:pt x="339" y="363"/>
                      <a:pt x="80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824">
                <a:extLst>
                  <a:ext uri="{FF2B5EF4-FFF2-40B4-BE49-F238E27FC236}">
                    <a16:creationId xmlns:a16="http://schemas.microsoft.com/office/drawing/2014/main" id="{5C704667-C1DC-B774-B129-0BDB3FEA6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3981450"/>
                <a:ext cx="92075" cy="39688"/>
              </a:xfrm>
              <a:custGeom>
                <a:avLst/>
                <a:gdLst>
                  <a:gd name="T0" fmla="*/ 619 w 1015"/>
                  <a:gd name="T1" fmla="*/ 437 h 437"/>
                  <a:gd name="T2" fmla="*/ 15 w 1015"/>
                  <a:gd name="T3" fmla="*/ 108 h 437"/>
                  <a:gd name="T4" fmla="*/ 23 w 1015"/>
                  <a:gd name="T5" fmla="*/ 29 h 437"/>
                  <a:gd name="T6" fmla="*/ 101 w 1015"/>
                  <a:gd name="T7" fmla="*/ 13 h 437"/>
                  <a:gd name="T8" fmla="*/ 911 w 1015"/>
                  <a:gd name="T9" fmla="*/ 85 h 437"/>
                  <a:gd name="T10" fmla="*/ 999 w 1015"/>
                  <a:gd name="T11" fmla="*/ 117 h 437"/>
                  <a:gd name="T12" fmla="*/ 967 w 1015"/>
                  <a:gd name="T13" fmla="*/ 206 h 437"/>
                  <a:gd name="T14" fmla="*/ 354 w 1015"/>
                  <a:gd name="T15" fmla="*/ 239 h 437"/>
                  <a:gd name="T16" fmla="*/ 692 w 1015"/>
                  <a:gd name="T17" fmla="*/ 299 h 437"/>
                  <a:gd name="T18" fmla="*/ 765 w 1015"/>
                  <a:gd name="T19" fmla="*/ 358 h 437"/>
                  <a:gd name="T20" fmla="*/ 707 w 1015"/>
                  <a:gd name="T21" fmla="*/ 432 h 437"/>
                  <a:gd name="T22" fmla="*/ 619 w 1015"/>
                  <a:gd name="T23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15" h="437">
                    <a:moveTo>
                      <a:pt x="619" y="437"/>
                    </a:moveTo>
                    <a:cubicBezTo>
                      <a:pt x="222" y="437"/>
                      <a:pt x="24" y="122"/>
                      <a:pt x="15" y="108"/>
                    </a:cubicBezTo>
                    <a:cubicBezTo>
                      <a:pt x="0" y="83"/>
                      <a:pt x="3" y="51"/>
                      <a:pt x="23" y="29"/>
                    </a:cubicBezTo>
                    <a:cubicBezTo>
                      <a:pt x="43" y="7"/>
                      <a:pt x="75" y="0"/>
                      <a:pt x="101" y="13"/>
                    </a:cubicBezTo>
                    <a:cubicBezTo>
                      <a:pt x="106" y="16"/>
                      <a:pt x="579" y="240"/>
                      <a:pt x="911" y="85"/>
                    </a:cubicBezTo>
                    <a:cubicBezTo>
                      <a:pt x="944" y="69"/>
                      <a:pt x="984" y="84"/>
                      <a:pt x="999" y="117"/>
                    </a:cubicBezTo>
                    <a:cubicBezTo>
                      <a:pt x="1015" y="150"/>
                      <a:pt x="1001" y="190"/>
                      <a:pt x="967" y="206"/>
                    </a:cubicBezTo>
                    <a:cubicBezTo>
                      <a:pt x="768" y="299"/>
                      <a:pt x="536" y="280"/>
                      <a:pt x="354" y="239"/>
                    </a:cubicBezTo>
                    <a:cubicBezTo>
                      <a:pt x="441" y="284"/>
                      <a:pt x="553" y="315"/>
                      <a:pt x="692" y="299"/>
                    </a:cubicBezTo>
                    <a:cubicBezTo>
                      <a:pt x="728" y="295"/>
                      <a:pt x="761" y="322"/>
                      <a:pt x="765" y="358"/>
                    </a:cubicBezTo>
                    <a:cubicBezTo>
                      <a:pt x="770" y="395"/>
                      <a:pt x="743" y="428"/>
                      <a:pt x="707" y="432"/>
                    </a:cubicBezTo>
                    <a:cubicBezTo>
                      <a:pt x="676" y="435"/>
                      <a:pt x="647" y="437"/>
                      <a:pt x="619" y="4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825">
                <a:extLst>
                  <a:ext uri="{FF2B5EF4-FFF2-40B4-BE49-F238E27FC236}">
                    <a16:creationId xmlns:a16="http://schemas.microsoft.com/office/drawing/2014/main" id="{CD46D6F5-B3B9-462A-C279-100978B67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6" y="3946525"/>
                <a:ext cx="26988" cy="49213"/>
              </a:xfrm>
              <a:custGeom>
                <a:avLst/>
                <a:gdLst>
                  <a:gd name="T0" fmla="*/ 71 w 304"/>
                  <a:gd name="T1" fmla="*/ 534 h 534"/>
                  <a:gd name="T2" fmla="*/ 62 w 304"/>
                  <a:gd name="T3" fmla="*/ 533 h 534"/>
                  <a:gd name="T4" fmla="*/ 4 w 304"/>
                  <a:gd name="T5" fmla="*/ 458 h 534"/>
                  <a:gd name="T6" fmla="*/ 171 w 304"/>
                  <a:gd name="T7" fmla="*/ 42 h 534"/>
                  <a:gd name="T8" fmla="*/ 262 w 304"/>
                  <a:gd name="T9" fmla="*/ 19 h 534"/>
                  <a:gd name="T10" fmla="*/ 285 w 304"/>
                  <a:gd name="T11" fmla="*/ 110 h 534"/>
                  <a:gd name="T12" fmla="*/ 137 w 304"/>
                  <a:gd name="T13" fmla="*/ 476 h 534"/>
                  <a:gd name="T14" fmla="*/ 71 w 304"/>
                  <a:gd name="T15" fmla="*/ 53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4" h="534">
                    <a:moveTo>
                      <a:pt x="71" y="534"/>
                    </a:moveTo>
                    <a:cubicBezTo>
                      <a:pt x="68" y="534"/>
                      <a:pt x="65" y="534"/>
                      <a:pt x="62" y="533"/>
                    </a:cubicBezTo>
                    <a:cubicBezTo>
                      <a:pt x="25" y="528"/>
                      <a:pt x="0" y="495"/>
                      <a:pt x="4" y="458"/>
                    </a:cubicBezTo>
                    <a:cubicBezTo>
                      <a:pt x="28" y="283"/>
                      <a:pt x="165" y="52"/>
                      <a:pt x="171" y="42"/>
                    </a:cubicBezTo>
                    <a:cubicBezTo>
                      <a:pt x="190" y="10"/>
                      <a:pt x="230" y="0"/>
                      <a:pt x="262" y="19"/>
                    </a:cubicBezTo>
                    <a:cubicBezTo>
                      <a:pt x="294" y="38"/>
                      <a:pt x="304" y="78"/>
                      <a:pt x="285" y="110"/>
                    </a:cubicBezTo>
                    <a:cubicBezTo>
                      <a:pt x="284" y="112"/>
                      <a:pt x="157" y="328"/>
                      <a:pt x="137" y="476"/>
                    </a:cubicBezTo>
                    <a:cubicBezTo>
                      <a:pt x="132" y="510"/>
                      <a:pt x="103" y="534"/>
                      <a:pt x="71" y="5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424">
                <a:extLst>
                  <a:ext uri="{FF2B5EF4-FFF2-40B4-BE49-F238E27FC236}">
                    <a16:creationId xmlns:a16="http://schemas.microsoft.com/office/drawing/2014/main" id="{45EBF8BA-141F-AA9C-C865-551CB6D0D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9" y="4054476"/>
                <a:ext cx="19050" cy="15875"/>
              </a:xfrm>
              <a:custGeom>
                <a:avLst/>
                <a:gdLst>
                  <a:gd name="T0" fmla="*/ 127 w 203"/>
                  <a:gd name="T1" fmla="*/ 178 h 178"/>
                  <a:gd name="T2" fmla="*/ 90 w 203"/>
                  <a:gd name="T3" fmla="*/ 166 h 178"/>
                  <a:gd name="T4" fmla="*/ 38 w 203"/>
                  <a:gd name="T5" fmla="*/ 131 h 178"/>
                  <a:gd name="T6" fmla="*/ 21 w 203"/>
                  <a:gd name="T7" fmla="*/ 39 h 178"/>
                  <a:gd name="T8" fmla="*/ 113 w 203"/>
                  <a:gd name="T9" fmla="*/ 21 h 178"/>
                  <a:gd name="T10" fmla="*/ 165 w 203"/>
                  <a:gd name="T11" fmla="*/ 56 h 178"/>
                  <a:gd name="T12" fmla="*/ 182 w 203"/>
                  <a:gd name="T13" fmla="*/ 149 h 178"/>
                  <a:gd name="T14" fmla="*/ 127 w 203"/>
                  <a:gd name="T1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" h="178">
                    <a:moveTo>
                      <a:pt x="127" y="178"/>
                    </a:moveTo>
                    <a:cubicBezTo>
                      <a:pt x="114" y="178"/>
                      <a:pt x="101" y="174"/>
                      <a:pt x="90" y="166"/>
                    </a:cubicBezTo>
                    <a:lnTo>
                      <a:pt x="38" y="131"/>
                    </a:lnTo>
                    <a:cubicBezTo>
                      <a:pt x="8" y="110"/>
                      <a:pt x="0" y="69"/>
                      <a:pt x="21" y="39"/>
                    </a:cubicBezTo>
                    <a:cubicBezTo>
                      <a:pt x="41" y="8"/>
                      <a:pt x="83" y="0"/>
                      <a:pt x="113" y="21"/>
                    </a:cubicBezTo>
                    <a:lnTo>
                      <a:pt x="165" y="56"/>
                    </a:lnTo>
                    <a:cubicBezTo>
                      <a:pt x="195" y="77"/>
                      <a:pt x="203" y="118"/>
                      <a:pt x="182" y="149"/>
                    </a:cubicBezTo>
                    <a:cubicBezTo>
                      <a:pt x="169" y="168"/>
                      <a:pt x="148" y="178"/>
                      <a:pt x="127" y="17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Freeform 1425">
                <a:extLst>
                  <a:ext uri="{FF2B5EF4-FFF2-40B4-BE49-F238E27FC236}">
                    <a16:creationId xmlns:a16="http://schemas.microsoft.com/office/drawing/2014/main" id="{E92F2B23-94E8-65D3-B62E-3CFF3CB18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6" y="4108451"/>
                <a:ext cx="20638" cy="20638"/>
              </a:xfrm>
              <a:custGeom>
                <a:avLst/>
                <a:gdLst>
                  <a:gd name="T0" fmla="*/ 150 w 224"/>
                  <a:gd name="T1" fmla="*/ 216 h 216"/>
                  <a:gd name="T2" fmla="*/ 103 w 224"/>
                  <a:gd name="T3" fmla="*/ 196 h 216"/>
                  <a:gd name="T4" fmla="*/ 27 w 224"/>
                  <a:gd name="T5" fmla="*/ 121 h 216"/>
                  <a:gd name="T6" fmla="*/ 26 w 224"/>
                  <a:gd name="T7" fmla="*/ 26 h 216"/>
                  <a:gd name="T8" fmla="*/ 120 w 224"/>
                  <a:gd name="T9" fmla="*/ 26 h 216"/>
                  <a:gd name="T10" fmla="*/ 197 w 224"/>
                  <a:gd name="T11" fmla="*/ 102 h 216"/>
                  <a:gd name="T12" fmla="*/ 198 w 224"/>
                  <a:gd name="T13" fmla="*/ 196 h 216"/>
                  <a:gd name="T14" fmla="*/ 150 w 224"/>
                  <a:gd name="T15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16">
                    <a:moveTo>
                      <a:pt x="150" y="216"/>
                    </a:moveTo>
                    <a:cubicBezTo>
                      <a:pt x="133" y="216"/>
                      <a:pt x="116" y="209"/>
                      <a:pt x="103" y="196"/>
                    </a:cubicBezTo>
                    <a:lnTo>
                      <a:pt x="27" y="121"/>
                    </a:lnTo>
                    <a:cubicBezTo>
                      <a:pt x="0" y="95"/>
                      <a:pt x="0" y="52"/>
                      <a:pt x="26" y="26"/>
                    </a:cubicBezTo>
                    <a:cubicBezTo>
                      <a:pt x="52" y="0"/>
                      <a:pt x="94" y="0"/>
                      <a:pt x="120" y="26"/>
                    </a:cubicBezTo>
                    <a:lnTo>
                      <a:pt x="197" y="102"/>
                    </a:lnTo>
                    <a:cubicBezTo>
                      <a:pt x="223" y="128"/>
                      <a:pt x="224" y="170"/>
                      <a:pt x="198" y="196"/>
                    </a:cubicBezTo>
                    <a:cubicBezTo>
                      <a:pt x="185" y="209"/>
                      <a:pt x="167" y="216"/>
                      <a:pt x="150" y="2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reeform 1426">
                <a:extLst>
                  <a:ext uri="{FF2B5EF4-FFF2-40B4-BE49-F238E27FC236}">
                    <a16:creationId xmlns:a16="http://schemas.microsoft.com/office/drawing/2014/main" id="{423575F1-AFE0-CFA7-5B2C-DB283B54E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151" y="4110038"/>
                <a:ext cx="17463" cy="17463"/>
              </a:xfrm>
              <a:custGeom>
                <a:avLst/>
                <a:gdLst>
                  <a:gd name="T0" fmla="*/ 74 w 202"/>
                  <a:gd name="T1" fmla="*/ 197 h 197"/>
                  <a:gd name="T2" fmla="*/ 27 w 202"/>
                  <a:gd name="T3" fmla="*/ 177 h 197"/>
                  <a:gd name="T4" fmla="*/ 26 w 202"/>
                  <a:gd name="T5" fmla="*/ 83 h 197"/>
                  <a:gd name="T6" fmla="*/ 81 w 202"/>
                  <a:gd name="T7" fmla="*/ 27 h 197"/>
                  <a:gd name="T8" fmla="*/ 175 w 202"/>
                  <a:gd name="T9" fmla="*/ 25 h 197"/>
                  <a:gd name="T10" fmla="*/ 177 w 202"/>
                  <a:gd name="T11" fmla="*/ 120 h 197"/>
                  <a:gd name="T12" fmla="*/ 121 w 202"/>
                  <a:gd name="T13" fmla="*/ 176 h 197"/>
                  <a:gd name="T14" fmla="*/ 74 w 202"/>
                  <a:gd name="T1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97">
                    <a:moveTo>
                      <a:pt x="74" y="197"/>
                    </a:moveTo>
                    <a:cubicBezTo>
                      <a:pt x="57" y="197"/>
                      <a:pt x="40" y="190"/>
                      <a:pt x="27" y="177"/>
                    </a:cubicBezTo>
                    <a:cubicBezTo>
                      <a:pt x="1" y="152"/>
                      <a:pt x="0" y="110"/>
                      <a:pt x="26" y="83"/>
                    </a:cubicBezTo>
                    <a:lnTo>
                      <a:pt x="81" y="27"/>
                    </a:lnTo>
                    <a:cubicBezTo>
                      <a:pt x="107" y="0"/>
                      <a:pt x="149" y="0"/>
                      <a:pt x="175" y="25"/>
                    </a:cubicBezTo>
                    <a:cubicBezTo>
                      <a:pt x="202" y="51"/>
                      <a:pt x="202" y="93"/>
                      <a:pt x="177" y="120"/>
                    </a:cubicBezTo>
                    <a:lnTo>
                      <a:pt x="121" y="176"/>
                    </a:lnTo>
                    <a:cubicBezTo>
                      <a:pt x="108" y="190"/>
                      <a:pt x="91" y="197"/>
                      <a:pt x="74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reeform 1427">
                <a:extLst>
                  <a:ext uri="{FF2B5EF4-FFF2-40B4-BE49-F238E27FC236}">
                    <a16:creationId xmlns:a16="http://schemas.microsoft.com/office/drawing/2014/main" id="{CDB556D2-AEA0-9AE2-4EA5-924F00F39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0951" y="4057651"/>
                <a:ext cx="19050" cy="19050"/>
              </a:xfrm>
              <a:custGeom>
                <a:avLst/>
                <a:gdLst>
                  <a:gd name="T0" fmla="*/ 74 w 223"/>
                  <a:gd name="T1" fmla="*/ 217 h 217"/>
                  <a:gd name="T2" fmla="*/ 27 w 223"/>
                  <a:gd name="T3" fmla="*/ 197 h 217"/>
                  <a:gd name="T4" fmla="*/ 26 w 223"/>
                  <a:gd name="T5" fmla="*/ 103 h 217"/>
                  <a:gd name="T6" fmla="*/ 102 w 223"/>
                  <a:gd name="T7" fmla="*/ 26 h 217"/>
                  <a:gd name="T8" fmla="*/ 196 w 223"/>
                  <a:gd name="T9" fmla="*/ 25 h 217"/>
                  <a:gd name="T10" fmla="*/ 197 w 223"/>
                  <a:gd name="T11" fmla="*/ 120 h 217"/>
                  <a:gd name="T12" fmla="*/ 121 w 223"/>
                  <a:gd name="T13" fmla="*/ 197 h 217"/>
                  <a:gd name="T14" fmla="*/ 74 w 223"/>
                  <a:gd name="T15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217">
                    <a:moveTo>
                      <a:pt x="74" y="217"/>
                    </a:moveTo>
                    <a:cubicBezTo>
                      <a:pt x="57" y="217"/>
                      <a:pt x="40" y="210"/>
                      <a:pt x="27" y="197"/>
                    </a:cubicBezTo>
                    <a:cubicBezTo>
                      <a:pt x="1" y="171"/>
                      <a:pt x="0" y="129"/>
                      <a:pt x="26" y="103"/>
                    </a:cubicBezTo>
                    <a:lnTo>
                      <a:pt x="102" y="26"/>
                    </a:lnTo>
                    <a:cubicBezTo>
                      <a:pt x="128" y="0"/>
                      <a:pt x="170" y="0"/>
                      <a:pt x="196" y="25"/>
                    </a:cubicBezTo>
                    <a:cubicBezTo>
                      <a:pt x="223" y="51"/>
                      <a:pt x="223" y="94"/>
                      <a:pt x="197" y="120"/>
                    </a:cubicBezTo>
                    <a:lnTo>
                      <a:pt x="121" y="197"/>
                    </a:lnTo>
                    <a:cubicBezTo>
                      <a:pt x="108" y="210"/>
                      <a:pt x="91" y="217"/>
                      <a:pt x="74" y="2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Freeform 1428">
                <a:extLst>
                  <a:ext uri="{FF2B5EF4-FFF2-40B4-BE49-F238E27FC236}">
                    <a16:creationId xmlns:a16="http://schemas.microsoft.com/office/drawing/2014/main" id="{3C7E6939-5CBD-EF79-5C50-1D862EDB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9" y="4071938"/>
                <a:ext cx="23813" cy="44450"/>
              </a:xfrm>
              <a:custGeom>
                <a:avLst/>
                <a:gdLst>
                  <a:gd name="T0" fmla="*/ 186 w 263"/>
                  <a:gd name="T1" fmla="*/ 484 h 484"/>
                  <a:gd name="T2" fmla="*/ 134 w 263"/>
                  <a:gd name="T3" fmla="*/ 459 h 484"/>
                  <a:gd name="T4" fmla="*/ 128 w 263"/>
                  <a:gd name="T5" fmla="*/ 45 h 484"/>
                  <a:gd name="T6" fmla="*/ 218 w 263"/>
                  <a:gd name="T7" fmla="*/ 17 h 484"/>
                  <a:gd name="T8" fmla="*/ 246 w 263"/>
                  <a:gd name="T9" fmla="*/ 107 h 484"/>
                  <a:gd name="T10" fmla="*/ 237 w 263"/>
                  <a:gd name="T11" fmla="*/ 375 h 484"/>
                  <a:gd name="T12" fmla="*/ 228 w 263"/>
                  <a:gd name="T13" fmla="*/ 469 h 484"/>
                  <a:gd name="T14" fmla="*/ 186 w 263"/>
                  <a:gd name="T15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3" h="484">
                    <a:moveTo>
                      <a:pt x="186" y="484"/>
                    </a:moveTo>
                    <a:cubicBezTo>
                      <a:pt x="166" y="484"/>
                      <a:pt x="147" y="476"/>
                      <a:pt x="134" y="459"/>
                    </a:cubicBezTo>
                    <a:cubicBezTo>
                      <a:pt x="0" y="295"/>
                      <a:pt x="122" y="55"/>
                      <a:pt x="128" y="45"/>
                    </a:cubicBezTo>
                    <a:cubicBezTo>
                      <a:pt x="145" y="12"/>
                      <a:pt x="185" y="0"/>
                      <a:pt x="218" y="17"/>
                    </a:cubicBezTo>
                    <a:cubicBezTo>
                      <a:pt x="250" y="33"/>
                      <a:pt x="263" y="74"/>
                      <a:pt x="246" y="107"/>
                    </a:cubicBezTo>
                    <a:cubicBezTo>
                      <a:pt x="245" y="108"/>
                      <a:pt x="160" y="281"/>
                      <a:pt x="237" y="375"/>
                    </a:cubicBezTo>
                    <a:cubicBezTo>
                      <a:pt x="261" y="404"/>
                      <a:pt x="256" y="446"/>
                      <a:pt x="228" y="469"/>
                    </a:cubicBezTo>
                    <a:cubicBezTo>
                      <a:pt x="215" y="479"/>
                      <a:pt x="201" y="484"/>
                      <a:pt x="186" y="48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 1429">
                <a:extLst>
                  <a:ext uri="{FF2B5EF4-FFF2-40B4-BE49-F238E27FC236}">
                    <a16:creationId xmlns:a16="http://schemas.microsoft.com/office/drawing/2014/main" id="{F25D5E58-B24D-DE19-927B-61B7A6750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439" y="4094163"/>
                <a:ext cx="41275" cy="22225"/>
              </a:xfrm>
              <a:custGeom>
                <a:avLst/>
                <a:gdLst>
                  <a:gd name="T0" fmla="*/ 391 w 466"/>
                  <a:gd name="T1" fmla="*/ 238 h 246"/>
                  <a:gd name="T2" fmla="*/ 351 w 466"/>
                  <a:gd name="T3" fmla="*/ 225 h 246"/>
                  <a:gd name="T4" fmla="*/ 115 w 466"/>
                  <a:gd name="T5" fmla="*/ 224 h 246"/>
                  <a:gd name="T6" fmla="*/ 22 w 466"/>
                  <a:gd name="T7" fmla="*/ 210 h 246"/>
                  <a:gd name="T8" fmla="*/ 35 w 466"/>
                  <a:gd name="T9" fmla="*/ 117 h 246"/>
                  <a:gd name="T10" fmla="*/ 431 w 466"/>
                  <a:gd name="T11" fmla="*/ 119 h 246"/>
                  <a:gd name="T12" fmla="*/ 444 w 466"/>
                  <a:gd name="T13" fmla="*/ 212 h 246"/>
                  <a:gd name="T14" fmla="*/ 391 w 466"/>
                  <a:gd name="T15" fmla="*/ 2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246">
                    <a:moveTo>
                      <a:pt x="391" y="238"/>
                    </a:moveTo>
                    <a:cubicBezTo>
                      <a:pt x="377" y="238"/>
                      <a:pt x="363" y="234"/>
                      <a:pt x="351" y="225"/>
                    </a:cubicBezTo>
                    <a:cubicBezTo>
                      <a:pt x="238" y="139"/>
                      <a:pt x="127" y="215"/>
                      <a:pt x="115" y="224"/>
                    </a:cubicBezTo>
                    <a:cubicBezTo>
                      <a:pt x="85" y="246"/>
                      <a:pt x="43" y="240"/>
                      <a:pt x="22" y="210"/>
                    </a:cubicBezTo>
                    <a:cubicBezTo>
                      <a:pt x="0" y="181"/>
                      <a:pt x="6" y="139"/>
                      <a:pt x="35" y="117"/>
                    </a:cubicBezTo>
                    <a:cubicBezTo>
                      <a:pt x="104" y="66"/>
                      <a:pt x="275" y="0"/>
                      <a:pt x="431" y="119"/>
                    </a:cubicBezTo>
                    <a:cubicBezTo>
                      <a:pt x="460" y="141"/>
                      <a:pt x="466" y="183"/>
                      <a:pt x="444" y="212"/>
                    </a:cubicBezTo>
                    <a:cubicBezTo>
                      <a:pt x="431" y="229"/>
                      <a:pt x="411" y="238"/>
                      <a:pt x="391" y="2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 1430">
                <a:extLst>
                  <a:ext uri="{FF2B5EF4-FFF2-40B4-BE49-F238E27FC236}">
                    <a16:creationId xmlns:a16="http://schemas.microsoft.com/office/drawing/2014/main" id="{979B1D14-903F-EECD-4867-57B307CEB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9" y="4067176"/>
                <a:ext cx="26988" cy="46038"/>
              </a:xfrm>
              <a:custGeom>
                <a:avLst/>
                <a:gdLst>
                  <a:gd name="T0" fmla="*/ 110 w 286"/>
                  <a:gd name="T1" fmla="*/ 520 h 520"/>
                  <a:gd name="T2" fmla="*/ 75 w 286"/>
                  <a:gd name="T3" fmla="*/ 509 h 520"/>
                  <a:gd name="T4" fmla="*/ 54 w 286"/>
                  <a:gd name="T5" fmla="*/ 417 h 520"/>
                  <a:gd name="T6" fmla="*/ 26 w 286"/>
                  <a:gd name="T7" fmla="*/ 121 h 520"/>
                  <a:gd name="T8" fmla="*/ 26 w 286"/>
                  <a:gd name="T9" fmla="*/ 26 h 520"/>
                  <a:gd name="T10" fmla="*/ 120 w 286"/>
                  <a:gd name="T11" fmla="*/ 26 h 520"/>
                  <a:gd name="T12" fmla="*/ 167 w 286"/>
                  <a:gd name="T13" fmla="*/ 489 h 520"/>
                  <a:gd name="T14" fmla="*/ 110 w 286"/>
                  <a:gd name="T15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6" h="520">
                    <a:moveTo>
                      <a:pt x="110" y="520"/>
                    </a:moveTo>
                    <a:cubicBezTo>
                      <a:pt x="98" y="520"/>
                      <a:pt x="86" y="516"/>
                      <a:pt x="75" y="509"/>
                    </a:cubicBezTo>
                    <a:cubicBezTo>
                      <a:pt x="44" y="489"/>
                      <a:pt x="34" y="448"/>
                      <a:pt x="54" y="417"/>
                    </a:cubicBezTo>
                    <a:cubicBezTo>
                      <a:pt x="58" y="411"/>
                      <a:pt x="156" y="250"/>
                      <a:pt x="26" y="121"/>
                    </a:cubicBezTo>
                    <a:cubicBezTo>
                      <a:pt x="0" y="95"/>
                      <a:pt x="0" y="52"/>
                      <a:pt x="26" y="26"/>
                    </a:cubicBezTo>
                    <a:cubicBezTo>
                      <a:pt x="52" y="0"/>
                      <a:pt x="94" y="0"/>
                      <a:pt x="120" y="26"/>
                    </a:cubicBezTo>
                    <a:cubicBezTo>
                      <a:pt x="286" y="191"/>
                      <a:pt x="223" y="401"/>
                      <a:pt x="167" y="489"/>
                    </a:cubicBezTo>
                    <a:cubicBezTo>
                      <a:pt x="154" y="509"/>
                      <a:pt x="132" y="520"/>
                      <a:pt x="110" y="5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Freeform 1431">
                <a:extLst>
                  <a:ext uri="{FF2B5EF4-FFF2-40B4-BE49-F238E27FC236}">
                    <a16:creationId xmlns:a16="http://schemas.microsoft.com/office/drawing/2014/main" id="{6081A0DF-6122-CCBD-51CE-CCF38C4A6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676" y="4067176"/>
                <a:ext cx="46038" cy="19050"/>
              </a:xfrm>
              <a:custGeom>
                <a:avLst/>
                <a:gdLst>
                  <a:gd name="T0" fmla="*/ 282 w 511"/>
                  <a:gd name="T1" fmla="*/ 215 h 215"/>
                  <a:gd name="T2" fmla="*/ 26 w 511"/>
                  <a:gd name="T3" fmla="*/ 121 h 215"/>
                  <a:gd name="T4" fmla="*/ 26 w 511"/>
                  <a:gd name="T5" fmla="*/ 26 h 215"/>
                  <a:gd name="T6" fmla="*/ 120 w 511"/>
                  <a:gd name="T7" fmla="*/ 26 h 215"/>
                  <a:gd name="T8" fmla="*/ 414 w 511"/>
                  <a:gd name="T9" fmla="*/ 62 h 215"/>
                  <a:gd name="T10" fmla="*/ 498 w 511"/>
                  <a:gd name="T11" fmla="*/ 103 h 215"/>
                  <a:gd name="T12" fmla="*/ 457 w 511"/>
                  <a:gd name="T13" fmla="*/ 188 h 215"/>
                  <a:gd name="T14" fmla="*/ 282 w 511"/>
                  <a:gd name="T15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1" h="215">
                    <a:moveTo>
                      <a:pt x="282" y="215"/>
                    </a:moveTo>
                    <a:cubicBezTo>
                      <a:pt x="199" y="215"/>
                      <a:pt x="102" y="195"/>
                      <a:pt x="26" y="121"/>
                    </a:cubicBezTo>
                    <a:cubicBezTo>
                      <a:pt x="0" y="94"/>
                      <a:pt x="0" y="52"/>
                      <a:pt x="26" y="26"/>
                    </a:cubicBezTo>
                    <a:cubicBezTo>
                      <a:pt x="52" y="0"/>
                      <a:pt x="94" y="0"/>
                      <a:pt x="120" y="26"/>
                    </a:cubicBezTo>
                    <a:cubicBezTo>
                      <a:pt x="220" y="125"/>
                      <a:pt x="412" y="62"/>
                      <a:pt x="414" y="62"/>
                    </a:cubicBezTo>
                    <a:cubicBezTo>
                      <a:pt x="448" y="50"/>
                      <a:pt x="486" y="68"/>
                      <a:pt x="498" y="103"/>
                    </a:cubicBezTo>
                    <a:cubicBezTo>
                      <a:pt x="511" y="138"/>
                      <a:pt x="492" y="176"/>
                      <a:pt x="457" y="188"/>
                    </a:cubicBezTo>
                    <a:cubicBezTo>
                      <a:pt x="451" y="190"/>
                      <a:pt x="376" y="215"/>
                      <a:pt x="282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Freeform 1432">
                <a:extLst>
                  <a:ext uri="{FF2B5EF4-FFF2-40B4-BE49-F238E27FC236}">
                    <a16:creationId xmlns:a16="http://schemas.microsoft.com/office/drawing/2014/main" id="{E746325F-994C-6025-AFD2-5A83B2DCF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114" y="4160838"/>
                <a:ext cx="14288" cy="17463"/>
              </a:xfrm>
              <a:custGeom>
                <a:avLst/>
                <a:gdLst>
                  <a:gd name="T0" fmla="*/ 72 w 156"/>
                  <a:gd name="T1" fmla="*/ 195 h 195"/>
                  <a:gd name="T2" fmla="*/ 59 w 156"/>
                  <a:gd name="T3" fmla="*/ 194 h 195"/>
                  <a:gd name="T4" fmla="*/ 7 w 156"/>
                  <a:gd name="T5" fmla="*/ 115 h 195"/>
                  <a:gd name="T6" fmla="*/ 18 w 156"/>
                  <a:gd name="T7" fmla="*/ 60 h 195"/>
                  <a:gd name="T8" fmla="*/ 96 w 156"/>
                  <a:gd name="T9" fmla="*/ 7 h 195"/>
                  <a:gd name="T10" fmla="*/ 149 w 156"/>
                  <a:gd name="T11" fmla="*/ 86 h 195"/>
                  <a:gd name="T12" fmla="*/ 138 w 156"/>
                  <a:gd name="T13" fmla="*/ 141 h 195"/>
                  <a:gd name="T14" fmla="*/ 72 w 15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195">
                    <a:moveTo>
                      <a:pt x="72" y="195"/>
                    </a:moveTo>
                    <a:cubicBezTo>
                      <a:pt x="68" y="195"/>
                      <a:pt x="64" y="195"/>
                      <a:pt x="59" y="194"/>
                    </a:cubicBezTo>
                    <a:cubicBezTo>
                      <a:pt x="23" y="186"/>
                      <a:pt x="0" y="151"/>
                      <a:pt x="7" y="115"/>
                    </a:cubicBezTo>
                    <a:lnTo>
                      <a:pt x="18" y="60"/>
                    </a:lnTo>
                    <a:cubicBezTo>
                      <a:pt x="25" y="24"/>
                      <a:pt x="60" y="0"/>
                      <a:pt x="96" y="7"/>
                    </a:cubicBezTo>
                    <a:cubicBezTo>
                      <a:pt x="132" y="14"/>
                      <a:pt x="156" y="50"/>
                      <a:pt x="149" y="86"/>
                    </a:cubicBezTo>
                    <a:lnTo>
                      <a:pt x="138" y="141"/>
                    </a:lnTo>
                    <a:cubicBezTo>
                      <a:pt x="131" y="173"/>
                      <a:pt x="103" y="195"/>
                      <a:pt x="72" y="19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reeform 1433">
                <a:extLst>
                  <a:ext uri="{FF2B5EF4-FFF2-40B4-BE49-F238E27FC236}">
                    <a16:creationId xmlns:a16="http://schemas.microsoft.com/office/drawing/2014/main" id="{C1388172-3177-87BA-638F-6C69A13E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351" y="4187826"/>
                <a:ext cx="14288" cy="20638"/>
              </a:xfrm>
              <a:custGeom>
                <a:avLst/>
                <a:gdLst>
                  <a:gd name="T0" fmla="*/ 72 w 162"/>
                  <a:gd name="T1" fmla="*/ 227 h 227"/>
                  <a:gd name="T2" fmla="*/ 59 w 162"/>
                  <a:gd name="T3" fmla="*/ 225 h 227"/>
                  <a:gd name="T4" fmla="*/ 7 w 162"/>
                  <a:gd name="T5" fmla="*/ 147 h 227"/>
                  <a:gd name="T6" fmla="*/ 24 w 162"/>
                  <a:gd name="T7" fmla="*/ 59 h 227"/>
                  <a:gd name="T8" fmla="*/ 103 w 162"/>
                  <a:gd name="T9" fmla="*/ 7 h 227"/>
                  <a:gd name="T10" fmla="*/ 155 w 162"/>
                  <a:gd name="T11" fmla="*/ 85 h 227"/>
                  <a:gd name="T12" fmla="*/ 138 w 162"/>
                  <a:gd name="T13" fmla="*/ 173 h 227"/>
                  <a:gd name="T14" fmla="*/ 72 w 162"/>
                  <a:gd name="T15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2" h="227">
                    <a:moveTo>
                      <a:pt x="72" y="227"/>
                    </a:moveTo>
                    <a:cubicBezTo>
                      <a:pt x="68" y="227"/>
                      <a:pt x="64" y="226"/>
                      <a:pt x="59" y="225"/>
                    </a:cubicBezTo>
                    <a:cubicBezTo>
                      <a:pt x="23" y="218"/>
                      <a:pt x="0" y="183"/>
                      <a:pt x="7" y="147"/>
                    </a:cubicBezTo>
                    <a:lnTo>
                      <a:pt x="24" y="59"/>
                    </a:lnTo>
                    <a:cubicBezTo>
                      <a:pt x="32" y="23"/>
                      <a:pt x="67" y="0"/>
                      <a:pt x="103" y="7"/>
                    </a:cubicBezTo>
                    <a:cubicBezTo>
                      <a:pt x="139" y="14"/>
                      <a:pt x="162" y="49"/>
                      <a:pt x="155" y="85"/>
                    </a:cubicBezTo>
                    <a:lnTo>
                      <a:pt x="138" y="173"/>
                    </a:lnTo>
                    <a:cubicBezTo>
                      <a:pt x="132" y="204"/>
                      <a:pt x="104" y="227"/>
                      <a:pt x="72" y="2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1434">
                <a:extLst>
                  <a:ext uri="{FF2B5EF4-FFF2-40B4-BE49-F238E27FC236}">
                    <a16:creationId xmlns:a16="http://schemas.microsoft.com/office/drawing/2014/main" id="{FB784E85-DF46-9382-8E9F-4898FAB7B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064" y="4175126"/>
                <a:ext cx="20638" cy="14288"/>
              </a:xfrm>
              <a:custGeom>
                <a:avLst/>
                <a:gdLst>
                  <a:gd name="T0" fmla="*/ 160 w 232"/>
                  <a:gd name="T1" fmla="*/ 156 h 156"/>
                  <a:gd name="T2" fmla="*/ 147 w 232"/>
                  <a:gd name="T3" fmla="*/ 155 h 156"/>
                  <a:gd name="T4" fmla="*/ 59 w 232"/>
                  <a:gd name="T5" fmla="*/ 138 h 156"/>
                  <a:gd name="T6" fmla="*/ 7 w 232"/>
                  <a:gd name="T7" fmla="*/ 59 h 156"/>
                  <a:gd name="T8" fmla="*/ 85 w 232"/>
                  <a:gd name="T9" fmla="*/ 7 h 156"/>
                  <a:gd name="T10" fmla="*/ 173 w 232"/>
                  <a:gd name="T11" fmla="*/ 24 h 156"/>
                  <a:gd name="T12" fmla="*/ 225 w 232"/>
                  <a:gd name="T13" fmla="*/ 103 h 156"/>
                  <a:gd name="T14" fmla="*/ 160 w 23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56">
                    <a:moveTo>
                      <a:pt x="160" y="156"/>
                    </a:moveTo>
                    <a:cubicBezTo>
                      <a:pt x="155" y="156"/>
                      <a:pt x="151" y="156"/>
                      <a:pt x="147" y="155"/>
                    </a:cubicBezTo>
                    <a:lnTo>
                      <a:pt x="59" y="138"/>
                    </a:lnTo>
                    <a:cubicBezTo>
                      <a:pt x="23" y="130"/>
                      <a:pt x="0" y="95"/>
                      <a:pt x="7" y="59"/>
                    </a:cubicBezTo>
                    <a:cubicBezTo>
                      <a:pt x="14" y="23"/>
                      <a:pt x="49" y="0"/>
                      <a:pt x="85" y="7"/>
                    </a:cubicBezTo>
                    <a:lnTo>
                      <a:pt x="173" y="24"/>
                    </a:lnTo>
                    <a:cubicBezTo>
                      <a:pt x="209" y="31"/>
                      <a:pt x="232" y="66"/>
                      <a:pt x="225" y="103"/>
                    </a:cubicBezTo>
                    <a:cubicBezTo>
                      <a:pt x="219" y="134"/>
                      <a:pt x="191" y="156"/>
                      <a:pt x="160" y="1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Freeform 1435">
                <a:extLst>
                  <a:ext uri="{FF2B5EF4-FFF2-40B4-BE49-F238E27FC236}">
                    <a16:creationId xmlns:a16="http://schemas.microsoft.com/office/drawing/2014/main" id="{D807AF2A-F9B6-30A2-8EC5-13CB49F73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051" y="4181476"/>
                <a:ext cx="20638" cy="14288"/>
              </a:xfrm>
              <a:custGeom>
                <a:avLst/>
                <a:gdLst>
                  <a:gd name="T0" fmla="*/ 155 w 228"/>
                  <a:gd name="T1" fmla="*/ 159 h 159"/>
                  <a:gd name="T2" fmla="*/ 140 w 228"/>
                  <a:gd name="T3" fmla="*/ 157 h 159"/>
                  <a:gd name="T4" fmla="*/ 58 w 228"/>
                  <a:gd name="T5" fmla="*/ 139 h 159"/>
                  <a:gd name="T6" fmla="*/ 8 w 228"/>
                  <a:gd name="T7" fmla="*/ 59 h 159"/>
                  <a:gd name="T8" fmla="*/ 87 w 228"/>
                  <a:gd name="T9" fmla="*/ 8 h 159"/>
                  <a:gd name="T10" fmla="*/ 169 w 228"/>
                  <a:gd name="T11" fmla="*/ 27 h 159"/>
                  <a:gd name="T12" fmla="*/ 220 w 228"/>
                  <a:gd name="T13" fmla="*/ 106 h 159"/>
                  <a:gd name="T14" fmla="*/ 155 w 228"/>
                  <a:gd name="T1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" h="159">
                    <a:moveTo>
                      <a:pt x="155" y="159"/>
                    </a:moveTo>
                    <a:cubicBezTo>
                      <a:pt x="150" y="159"/>
                      <a:pt x="145" y="158"/>
                      <a:pt x="140" y="157"/>
                    </a:cubicBezTo>
                    <a:lnTo>
                      <a:pt x="58" y="139"/>
                    </a:lnTo>
                    <a:cubicBezTo>
                      <a:pt x="22" y="131"/>
                      <a:pt x="0" y="95"/>
                      <a:pt x="8" y="59"/>
                    </a:cubicBezTo>
                    <a:cubicBezTo>
                      <a:pt x="16" y="23"/>
                      <a:pt x="51" y="0"/>
                      <a:pt x="87" y="8"/>
                    </a:cubicBezTo>
                    <a:lnTo>
                      <a:pt x="169" y="27"/>
                    </a:lnTo>
                    <a:cubicBezTo>
                      <a:pt x="205" y="35"/>
                      <a:pt x="228" y="70"/>
                      <a:pt x="220" y="106"/>
                    </a:cubicBezTo>
                    <a:cubicBezTo>
                      <a:pt x="213" y="137"/>
                      <a:pt x="186" y="159"/>
                      <a:pt x="15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 1436">
                <a:extLst>
                  <a:ext uri="{FF2B5EF4-FFF2-40B4-BE49-F238E27FC236}">
                    <a16:creationId xmlns:a16="http://schemas.microsoft.com/office/drawing/2014/main" id="{482554BE-48A8-B9C9-74EA-502DD5DC6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351" y="4181476"/>
                <a:ext cx="23813" cy="19050"/>
              </a:xfrm>
              <a:custGeom>
                <a:avLst/>
                <a:gdLst>
                  <a:gd name="T0" fmla="*/ 74 w 268"/>
                  <a:gd name="T1" fmla="*/ 219 h 219"/>
                  <a:gd name="T2" fmla="*/ 54 w 268"/>
                  <a:gd name="T3" fmla="*/ 216 h 219"/>
                  <a:gd name="T4" fmla="*/ 11 w 268"/>
                  <a:gd name="T5" fmla="*/ 132 h 219"/>
                  <a:gd name="T6" fmla="*/ 191 w 268"/>
                  <a:gd name="T7" fmla="*/ 4 h 219"/>
                  <a:gd name="T8" fmla="*/ 265 w 268"/>
                  <a:gd name="T9" fmla="*/ 64 h 219"/>
                  <a:gd name="T10" fmla="*/ 205 w 268"/>
                  <a:gd name="T11" fmla="*/ 137 h 219"/>
                  <a:gd name="T12" fmla="*/ 138 w 268"/>
                  <a:gd name="T13" fmla="*/ 172 h 219"/>
                  <a:gd name="T14" fmla="*/ 74 w 268"/>
                  <a:gd name="T15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8" h="219">
                    <a:moveTo>
                      <a:pt x="74" y="219"/>
                    </a:moveTo>
                    <a:cubicBezTo>
                      <a:pt x="68" y="219"/>
                      <a:pt x="61" y="218"/>
                      <a:pt x="54" y="216"/>
                    </a:cubicBezTo>
                    <a:cubicBezTo>
                      <a:pt x="19" y="205"/>
                      <a:pt x="0" y="168"/>
                      <a:pt x="11" y="132"/>
                    </a:cubicBezTo>
                    <a:cubicBezTo>
                      <a:pt x="45" y="23"/>
                      <a:pt x="176" y="6"/>
                      <a:pt x="191" y="4"/>
                    </a:cubicBezTo>
                    <a:cubicBezTo>
                      <a:pt x="228" y="0"/>
                      <a:pt x="261" y="27"/>
                      <a:pt x="265" y="64"/>
                    </a:cubicBezTo>
                    <a:cubicBezTo>
                      <a:pt x="268" y="100"/>
                      <a:pt x="242" y="133"/>
                      <a:pt x="205" y="137"/>
                    </a:cubicBezTo>
                    <a:cubicBezTo>
                      <a:pt x="186" y="139"/>
                      <a:pt x="144" y="152"/>
                      <a:pt x="138" y="172"/>
                    </a:cubicBezTo>
                    <a:cubicBezTo>
                      <a:pt x="129" y="201"/>
                      <a:pt x="103" y="219"/>
                      <a:pt x="74" y="2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 1437">
                <a:extLst>
                  <a:ext uri="{FF2B5EF4-FFF2-40B4-BE49-F238E27FC236}">
                    <a16:creationId xmlns:a16="http://schemas.microsoft.com/office/drawing/2014/main" id="{975530E4-A859-6EC4-D071-DFFFD4182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001" y="4176713"/>
                <a:ext cx="20638" cy="23813"/>
              </a:xfrm>
              <a:custGeom>
                <a:avLst/>
                <a:gdLst>
                  <a:gd name="T0" fmla="*/ 145 w 232"/>
                  <a:gd name="T1" fmla="*/ 255 h 255"/>
                  <a:gd name="T2" fmla="*/ 132 w 232"/>
                  <a:gd name="T3" fmla="*/ 253 h 255"/>
                  <a:gd name="T4" fmla="*/ 80 w 232"/>
                  <a:gd name="T5" fmla="*/ 175 h 255"/>
                  <a:gd name="T6" fmla="*/ 51 w 232"/>
                  <a:gd name="T7" fmla="*/ 138 h 255"/>
                  <a:gd name="T8" fmla="*/ 13 w 232"/>
                  <a:gd name="T9" fmla="*/ 52 h 255"/>
                  <a:gd name="T10" fmla="*/ 100 w 232"/>
                  <a:gd name="T11" fmla="*/ 14 h 255"/>
                  <a:gd name="T12" fmla="*/ 210 w 232"/>
                  <a:gd name="T13" fmla="*/ 201 h 255"/>
                  <a:gd name="T14" fmla="*/ 145 w 232"/>
                  <a:gd name="T15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255">
                    <a:moveTo>
                      <a:pt x="145" y="255"/>
                    </a:moveTo>
                    <a:cubicBezTo>
                      <a:pt x="141" y="255"/>
                      <a:pt x="136" y="254"/>
                      <a:pt x="132" y="253"/>
                    </a:cubicBezTo>
                    <a:cubicBezTo>
                      <a:pt x="96" y="246"/>
                      <a:pt x="73" y="211"/>
                      <a:pt x="80" y="175"/>
                    </a:cubicBezTo>
                    <a:cubicBezTo>
                      <a:pt x="84" y="153"/>
                      <a:pt x="56" y="140"/>
                      <a:pt x="51" y="138"/>
                    </a:cubicBezTo>
                    <a:cubicBezTo>
                      <a:pt x="16" y="124"/>
                      <a:pt x="0" y="86"/>
                      <a:pt x="13" y="52"/>
                    </a:cubicBezTo>
                    <a:cubicBezTo>
                      <a:pt x="26" y="17"/>
                      <a:pt x="65" y="0"/>
                      <a:pt x="100" y="14"/>
                    </a:cubicBezTo>
                    <a:cubicBezTo>
                      <a:pt x="147" y="32"/>
                      <a:pt x="232" y="95"/>
                      <a:pt x="210" y="201"/>
                    </a:cubicBezTo>
                    <a:cubicBezTo>
                      <a:pt x="204" y="233"/>
                      <a:pt x="176" y="255"/>
                      <a:pt x="145" y="2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1438">
                <a:extLst>
                  <a:ext uri="{FF2B5EF4-FFF2-40B4-BE49-F238E27FC236}">
                    <a16:creationId xmlns:a16="http://schemas.microsoft.com/office/drawing/2014/main" id="{9D2597FE-6DF8-3E1D-35E6-78388928C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001" y="4167188"/>
                <a:ext cx="23813" cy="22225"/>
              </a:xfrm>
              <a:custGeom>
                <a:avLst/>
                <a:gdLst>
                  <a:gd name="T0" fmla="*/ 67 w 269"/>
                  <a:gd name="T1" fmla="*/ 244 h 244"/>
                  <a:gd name="T2" fmla="*/ 1 w 269"/>
                  <a:gd name="T3" fmla="*/ 178 h 244"/>
                  <a:gd name="T4" fmla="*/ 66 w 269"/>
                  <a:gd name="T5" fmla="*/ 111 h 244"/>
                  <a:gd name="T6" fmla="*/ 131 w 269"/>
                  <a:gd name="T7" fmla="*/ 60 h 244"/>
                  <a:gd name="T8" fmla="*/ 209 w 269"/>
                  <a:gd name="T9" fmla="*/ 7 h 244"/>
                  <a:gd name="T10" fmla="*/ 261 w 269"/>
                  <a:gd name="T11" fmla="*/ 86 h 244"/>
                  <a:gd name="T12" fmla="*/ 69 w 269"/>
                  <a:gd name="T13" fmla="*/ 244 h 244"/>
                  <a:gd name="T14" fmla="*/ 67 w 269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44">
                    <a:moveTo>
                      <a:pt x="67" y="244"/>
                    </a:moveTo>
                    <a:cubicBezTo>
                      <a:pt x="31" y="244"/>
                      <a:pt x="1" y="215"/>
                      <a:pt x="1" y="178"/>
                    </a:cubicBezTo>
                    <a:cubicBezTo>
                      <a:pt x="0" y="142"/>
                      <a:pt x="30" y="111"/>
                      <a:pt x="66" y="111"/>
                    </a:cubicBezTo>
                    <a:cubicBezTo>
                      <a:pt x="79" y="110"/>
                      <a:pt x="122" y="105"/>
                      <a:pt x="131" y="60"/>
                    </a:cubicBezTo>
                    <a:cubicBezTo>
                      <a:pt x="138" y="24"/>
                      <a:pt x="173" y="0"/>
                      <a:pt x="209" y="7"/>
                    </a:cubicBezTo>
                    <a:cubicBezTo>
                      <a:pt x="245" y="15"/>
                      <a:pt x="269" y="50"/>
                      <a:pt x="261" y="86"/>
                    </a:cubicBezTo>
                    <a:cubicBezTo>
                      <a:pt x="237" y="209"/>
                      <a:pt x="125" y="243"/>
                      <a:pt x="69" y="244"/>
                    </a:cubicBezTo>
                    <a:lnTo>
                      <a:pt x="67" y="2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 1439">
                <a:extLst>
                  <a:ext uri="{FF2B5EF4-FFF2-40B4-BE49-F238E27FC236}">
                    <a16:creationId xmlns:a16="http://schemas.microsoft.com/office/drawing/2014/main" id="{FF4D7643-0E7E-1F11-4981-19B255A4D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6" y="4167188"/>
                <a:ext cx="20638" cy="25400"/>
              </a:xfrm>
              <a:custGeom>
                <a:avLst/>
                <a:gdLst>
                  <a:gd name="T0" fmla="*/ 152 w 226"/>
                  <a:gd name="T1" fmla="*/ 283 h 283"/>
                  <a:gd name="T2" fmla="*/ 110 w 226"/>
                  <a:gd name="T3" fmla="*/ 268 h 283"/>
                  <a:gd name="T4" fmla="*/ 23 w 226"/>
                  <a:gd name="T5" fmla="*/ 60 h 283"/>
                  <a:gd name="T6" fmla="*/ 102 w 226"/>
                  <a:gd name="T7" fmla="*/ 7 h 283"/>
                  <a:gd name="T8" fmla="*/ 154 w 226"/>
                  <a:gd name="T9" fmla="*/ 86 h 283"/>
                  <a:gd name="T10" fmla="*/ 194 w 226"/>
                  <a:gd name="T11" fmla="*/ 165 h 283"/>
                  <a:gd name="T12" fmla="*/ 203 w 226"/>
                  <a:gd name="T13" fmla="*/ 259 h 283"/>
                  <a:gd name="T14" fmla="*/ 152 w 226"/>
                  <a:gd name="T15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6" h="283">
                    <a:moveTo>
                      <a:pt x="152" y="283"/>
                    </a:moveTo>
                    <a:cubicBezTo>
                      <a:pt x="137" y="283"/>
                      <a:pt x="122" y="278"/>
                      <a:pt x="110" y="268"/>
                    </a:cubicBezTo>
                    <a:cubicBezTo>
                      <a:pt x="99" y="259"/>
                      <a:pt x="0" y="175"/>
                      <a:pt x="23" y="60"/>
                    </a:cubicBezTo>
                    <a:cubicBezTo>
                      <a:pt x="30" y="23"/>
                      <a:pt x="66" y="0"/>
                      <a:pt x="102" y="7"/>
                    </a:cubicBezTo>
                    <a:cubicBezTo>
                      <a:pt x="138" y="14"/>
                      <a:pt x="161" y="50"/>
                      <a:pt x="154" y="86"/>
                    </a:cubicBezTo>
                    <a:cubicBezTo>
                      <a:pt x="148" y="117"/>
                      <a:pt x="182" y="154"/>
                      <a:pt x="194" y="165"/>
                    </a:cubicBezTo>
                    <a:cubicBezTo>
                      <a:pt x="222" y="188"/>
                      <a:pt x="226" y="230"/>
                      <a:pt x="203" y="259"/>
                    </a:cubicBezTo>
                    <a:cubicBezTo>
                      <a:pt x="190" y="275"/>
                      <a:pt x="171" y="283"/>
                      <a:pt x="152" y="2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 1440">
                <a:extLst>
                  <a:ext uri="{FF2B5EF4-FFF2-40B4-BE49-F238E27FC236}">
                    <a16:creationId xmlns:a16="http://schemas.microsoft.com/office/drawing/2014/main" id="{4E8A3B3D-769F-2DCE-085B-B8E4FD03E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9" y="3832226"/>
                <a:ext cx="50800" cy="46038"/>
              </a:xfrm>
              <a:custGeom>
                <a:avLst/>
                <a:gdLst>
                  <a:gd name="T0" fmla="*/ 481 w 556"/>
                  <a:gd name="T1" fmla="*/ 502 h 502"/>
                  <a:gd name="T2" fmla="*/ 431 w 556"/>
                  <a:gd name="T3" fmla="*/ 479 h 502"/>
                  <a:gd name="T4" fmla="*/ 246 w 556"/>
                  <a:gd name="T5" fmla="*/ 294 h 502"/>
                  <a:gd name="T6" fmla="*/ 38 w 556"/>
                  <a:gd name="T7" fmla="*/ 131 h 502"/>
                  <a:gd name="T8" fmla="*/ 21 w 556"/>
                  <a:gd name="T9" fmla="*/ 38 h 502"/>
                  <a:gd name="T10" fmla="*/ 113 w 556"/>
                  <a:gd name="T11" fmla="*/ 21 h 502"/>
                  <a:gd name="T12" fmla="*/ 335 w 556"/>
                  <a:gd name="T13" fmla="*/ 194 h 502"/>
                  <a:gd name="T14" fmla="*/ 531 w 556"/>
                  <a:gd name="T15" fmla="*/ 391 h 502"/>
                  <a:gd name="T16" fmla="*/ 525 w 556"/>
                  <a:gd name="T17" fmla="*/ 485 h 502"/>
                  <a:gd name="T18" fmla="*/ 481 w 556"/>
                  <a:gd name="T19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6" h="502">
                    <a:moveTo>
                      <a:pt x="481" y="502"/>
                    </a:moveTo>
                    <a:cubicBezTo>
                      <a:pt x="463" y="502"/>
                      <a:pt x="444" y="494"/>
                      <a:pt x="431" y="479"/>
                    </a:cubicBezTo>
                    <a:cubicBezTo>
                      <a:pt x="374" y="414"/>
                      <a:pt x="312" y="351"/>
                      <a:pt x="246" y="294"/>
                    </a:cubicBezTo>
                    <a:cubicBezTo>
                      <a:pt x="180" y="235"/>
                      <a:pt x="110" y="180"/>
                      <a:pt x="38" y="131"/>
                    </a:cubicBezTo>
                    <a:cubicBezTo>
                      <a:pt x="8" y="110"/>
                      <a:pt x="0" y="69"/>
                      <a:pt x="21" y="38"/>
                    </a:cubicBezTo>
                    <a:cubicBezTo>
                      <a:pt x="42" y="8"/>
                      <a:pt x="83" y="0"/>
                      <a:pt x="113" y="21"/>
                    </a:cubicBezTo>
                    <a:cubicBezTo>
                      <a:pt x="190" y="73"/>
                      <a:pt x="265" y="132"/>
                      <a:pt x="335" y="194"/>
                    </a:cubicBezTo>
                    <a:cubicBezTo>
                      <a:pt x="404" y="255"/>
                      <a:pt x="470" y="322"/>
                      <a:pt x="531" y="391"/>
                    </a:cubicBezTo>
                    <a:cubicBezTo>
                      <a:pt x="556" y="419"/>
                      <a:pt x="553" y="461"/>
                      <a:pt x="525" y="485"/>
                    </a:cubicBezTo>
                    <a:cubicBezTo>
                      <a:pt x="513" y="496"/>
                      <a:pt x="497" y="502"/>
                      <a:pt x="481" y="50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 1441">
                <a:extLst>
                  <a:ext uri="{FF2B5EF4-FFF2-40B4-BE49-F238E27FC236}">
                    <a16:creationId xmlns:a16="http://schemas.microsoft.com/office/drawing/2014/main" id="{CCAC5114-BCA5-B670-2911-4787DAA68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826" y="3800476"/>
                <a:ext cx="42863" cy="17463"/>
              </a:xfrm>
              <a:custGeom>
                <a:avLst/>
                <a:gdLst>
                  <a:gd name="T0" fmla="*/ 392 w 466"/>
                  <a:gd name="T1" fmla="*/ 185 h 185"/>
                  <a:gd name="T2" fmla="*/ 377 w 466"/>
                  <a:gd name="T3" fmla="*/ 183 h 185"/>
                  <a:gd name="T4" fmla="*/ 64 w 466"/>
                  <a:gd name="T5" fmla="*/ 136 h 185"/>
                  <a:gd name="T6" fmla="*/ 2 w 466"/>
                  <a:gd name="T7" fmla="*/ 64 h 185"/>
                  <a:gd name="T8" fmla="*/ 74 w 466"/>
                  <a:gd name="T9" fmla="*/ 3 h 185"/>
                  <a:gd name="T10" fmla="*/ 407 w 466"/>
                  <a:gd name="T11" fmla="*/ 53 h 185"/>
                  <a:gd name="T12" fmla="*/ 457 w 466"/>
                  <a:gd name="T13" fmla="*/ 133 h 185"/>
                  <a:gd name="T14" fmla="*/ 392 w 466"/>
                  <a:gd name="T15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85">
                    <a:moveTo>
                      <a:pt x="392" y="185"/>
                    </a:moveTo>
                    <a:cubicBezTo>
                      <a:pt x="387" y="185"/>
                      <a:pt x="382" y="184"/>
                      <a:pt x="377" y="183"/>
                    </a:cubicBezTo>
                    <a:cubicBezTo>
                      <a:pt x="275" y="159"/>
                      <a:pt x="169" y="143"/>
                      <a:pt x="64" y="136"/>
                    </a:cubicBezTo>
                    <a:cubicBezTo>
                      <a:pt x="27" y="133"/>
                      <a:pt x="0" y="101"/>
                      <a:pt x="2" y="64"/>
                    </a:cubicBezTo>
                    <a:cubicBezTo>
                      <a:pt x="5" y="27"/>
                      <a:pt x="37" y="0"/>
                      <a:pt x="74" y="3"/>
                    </a:cubicBezTo>
                    <a:cubicBezTo>
                      <a:pt x="186" y="11"/>
                      <a:pt x="298" y="28"/>
                      <a:pt x="407" y="53"/>
                    </a:cubicBezTo>
                    <a:cubicBezTo>
                      <a:pt x="443" y="61"/>
                      <a:pt x="466" y="97"/>
                      <a:pt x="457" y="133"/>
                    </a:cubicBezTo>
                    <a:cubicBezTo>
                      <a:pt x="450" y="164"/>
                      <a:pt x="423" y="185"/>
                      <a:pt x="392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 1442">
                <a:extLst>
                  <a:ext uri="{FF2B5EF4-FFF2-40B4-BE49-F238E27FC236}">
                    <a16:creationId xmlns:a16="http://schemas.microsoft.com/office/drawing/2014/main" id="{EEB08129-AC5E-7EA1-2BFB-C12F24959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4" y="4029076"/>
                <a:ext cx="25400" cy="55563"/>
              </a:xfrm>
              <a:custGeom>
                <a:avLst/>
                <a:gdLst>
                  <a:gd name="T0" fmla="*/ 207 w 283"/>
                  <a:gd name="T1" fmla="*/ 619 h 619"/>
                  <a:gd name="T2" fmla="*/ 148 w 283"/>
                  <a:gd name="T3" fmla="*/ 584 h 619"/>
                  <a:gd name="T4" fmla="*/ 3 w 283"/>
                  <a:gd name="T5" fmla="*/ 75 h 619"/>
                  <a:gd name="T6" fmla="*/ 64 w 283"/>
                  <a:gd name="T7" fmla="*/ 3 h 619"/>
                  <a:gd name="T8" fmla="*/ 135 w 283"/>
                  <a:gd name="T9" fmla="*/ 64 h 619"/>
                  <a:gd name="T10" fmla="*/ 266 w 283"/>
                  <a:gd name="T11" fmla="*/ 521 h 619"/>
                  <a:gd name="T12" fmla="*/ 238 w 283"/>
                  <a:gd name="T13" fmla="*/ 611 h 619"/>
                  <a:gd name="T14" fmla="*/ 207 w 283"/>
                  <a:gd name="T15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3" h="619">
                    <a:moveTo>
                      <a:pt x="207" y="619"/>
                    </a:moveTo>
                    <a:cubicBezTo>
                      <a:pt x="183" y="619"/>
                      <a:pt x="160" y="606"/>
                      <a:pt x="148" y="584"/>
                    </a:cubicBezTo>
                    <a:cubicBezTo>
                      <a:pt x="67" y="430"/>
                      <a:pt x="17" y="254"/>
                      <a:pt x="3" y="75"/>
                    </a:cubicBezTo>
                    <a:cubicBezTo>
                      <a:pt x="0" y="38"/>
                      <a:pt x="27" y="6"/>
                      <a:pt x="64" y="3"/>
                    </a:cubicBezTo>
                    <a:cubicBezTo>
                      <a:pt x="100" y="0"/>
                      <a:pt x="133" y="28"/>
                      <a:pt x="135" y="64"/>
                    </a:cubicBezTo>
                    <a:cubicBezTo>
                      <a:pt x="148" y="223"/>
                      <a:pt x="195" y="386"/>
                      <a:pt x="266" y="521"/>
                    </a:cubicBezTo>
                    <a:cubicBezTo>
                      <a:pt x="283" y="554"/>
                      <a:pt x="271" y="594"/>
                      <a:pt x="238" y="611"/>
                    </a:cubicBezTo>
                    <a:cubicBezTo>
                      <a:pt x="229" y="617"/>
                      <a:pt x="218" y="619"/>
                      <a:pt x="207" y="6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 1443">
                <a:extLst>
                  <a:ext uri="{FF2B5EF4-FFF2-40B4-BE49-F238E27FC236}">
                    <a16:creationId xmlns:a16="http://schemas.microsoft.com/office/drawing/2014/main" id="{9C024A1E-66D2-7842-D874-A41748F13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764" y="4137026"/>
                <a:ext cx="49213" cy="23813"/>
              </a:xfrm>
              <a:custGeom>
                <a:avLst/>
                <a:gdLst>
                  <a:gd name="T0" fmla="*/ 71 w 552"/>
                  <a:gd name="T1" fmla="*/ 250 h 250"/>
                  <a:gd name="T2" fmla="*/ 5 w 552"/>
                  <a:gd name="T3" fmla="*/ 193 h 250"/>
                  <a:gd name="T4" fmla="*/ 61 w 552"/>
                  <a:gd name="T5" fmla="*/ 117 h 250"/>
                  <a:gd name="T6" fmla="*/ 451 w 552"/>
                  <a:gd name="T7" fmla="*/ 13 h 250"/>
                  <a:gd name="T8" fmla="*/ 538 w 552"/>
                  <a:gd name="T9" fmla="*/ 50 h 250"/>
                  <a:gd name="T10" fmla="*/ 501 w 552"/>
                  <a:gd name="T11" fmla="*/ 137 h 250"/>
                  <a:gd name="T12" fmla="*/ 80 w 552"/>
                  <a:gd name="T13" fmla="*/ 249 h 250"/>
                  <a:gd name="T14" fmla="*/ 71 w 552"/>
                  <a:gd name="T15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50">
                    <a:moveTo>
                      <a:pt x="71" y="250"/>
                    </a:moveTo>
                    <a:cubicBezTo>
                      <a:pt x="38" y="250"/>
                      <a:pt x="9" y="226"/>
                      <a:pt x="5" y="193"/>
                    </a:cubicBezTo>
                    <a:cubicBezTo>
                      <a:pt x="0" y="156"/>
                      <a:pt x="25" y="122"/>
                      <a:pt x="61" y="117"/>
                    </a:cubicBezTo>
                    <a:cubicBezTo>
                      <a:pt x="195" y="98"/>
                      <a:pt x="326" y="63"/>
                      <a:pt x="451" y="13"/>
                    </a:cubicBezTo>
                    <a:cubicBezTo>
                      <a:pt x="485" y="0"/>
                      <a:pt x="524" y="16"/>
                      <a:pt x="538" y="50"/>
                    </a:cubicBezTo>
                    <a:cubicBezTo>
                      <a:pt x="552" y="84"/>
                      <a:pt x="535" y="123"/>
                      <a:pt x="501" y="137"/>
                    </a:cubicBezTo>
                    <a:cubicBezTo>
                      <a:pt x="366" y="191"/>
                      <a:pt x="224" y="229"/>
                      <a:pt x="80" y="249"/>
                    </a:cubicBezTo>
                    <a:cubicBezTo>
                      <a:pt x="77" y="250"/>
                      <a:pt x="74" y="250"/>
                      <a:pt x="7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 1444">
                <a:extLst>
                  <a:ext uri="{FF2B5EF4-FFF2-40B4-BE49-F238E27FC236}">
                    <a16:creationId xmlns:a16="http://schemas.microsoft.com/office/drawing/2014/main" id="{94A4F636-FEC2-2542-4E95-54E6FED43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801" y="4019551"/>
                <a:ext cx="17463" cy="14288"/>
              </a:xfrm>
              <a:custGeom>
                <a:avLst/>
                <a:gdLst>
                  <a:gd name="T0" fmla="*/ 134 w 209"/>
                  <a:gd name="T1" fmla="*/ 161 h 161"/>
                  <a:gd name="T2" fmla="*/ 114 w 209"/>
                  <a:gd name="T3" fmla="*/ 157 h 161"/>
                  <a:gd name="T4" fmla="*/ 55 w 209"/>
                  <a:gd name="T5" fmla="*/ 138 h 161"/>
                  <a:gd name="T6" fmla="*/ 12 w 209"/>
                  <a:gd name="T7" fmla="*/ 54 h 161"/>
                  <a:gd name="T8" fmla="*/ 96 w 209"/>
                  <a:gd name="T9" fmla="*/ 11 h 161"/>
                  <a:gd name="T10" fmla="*/ 155 w 209"/>
                  <a:gd name="T11" fmla="*/ 31 h 161"/>
                  <a:gd name="T12" fmla="*/ 198 w 209"/>
                  <a:gd name="T13" fmla="*/ 115 h 161"/>
                  <a:gd name="T14" fmla="*/ 134 w 209"/>
                  <a:gd name="T15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9" h="161">
                    <a:moveTo>
                      <a:pt x="134" y="161"/>
                    </a:moveTo>
                    <a:cubicBezTo>
                      <a:pt x="127" y="161"/>
                      <a:pt x="120" y="160"/>
                      <a:pt x="114" y="157"/>
                    </a:cubicBezTo>
                    <a:lnTo>
                      <a:pt x="55" y="138"/>
                    </a:lnTo>
                    <a:cubicBezTo>
                      <a:pt x="20" y="126"/>
                      <a:pt x="0" y="89"/>
                      <a:pt x="12" y="54"/>
                    </a:cubicBezTo>
                    <a:cubicBezTo>
                      <a:pt x="24" y="19"/>
                      <a:pt x="61" y="0"/>
                      <a:pt x="96" y="11"/>
                    </a:cubicBezTo>
                    <a:lnTo>
                      <a:pt x="155" y="31"/>
                    </a:lnTo>
                    <a:cubicBezTo>
                      <a:pt x="190" y="42"/>
                      <a:pt x="209" y="80"/>
                      <a:pt x="198" y="115"/>
                    </a:cubicBezTo>
                    <a:cubicBezTo>
                      <a:pt x="188" y="143"/>
                      <a:pt x="162" y="161"/>
                      <a:pt x="134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 1445">
                <a:extLst>
                  <a:ext uri="{FF2B5EF4-FFF2-40B4-BE49-F238E27FC236}">
                    <a16:creationId xmlns:a16="http://schemas.microsoft.com/office/drawing/2014/main" id="{14BA6E40-7826-3FFD-B395-8908A5D6C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139" y="4030663"/>
                <a:ext cx="22225" cy="15875"/>
              </a:xfrm>
              <a:custGeom>
                <a:avLst/>
                <a:gdLst>
                  <a:gd name="T0" fmla="*/ 163 w 238"/>
                  <a:gd name="T1" fmla="*/ 170 h 170"/>
                  <a:gd name="T2" fmla="*/ 142 w 238"/>
                  <a:gd name="T3" fmla="*/ 167 h 170"/>
                  <a:gd name="T4" fmla="*/ 54 w 238"/>
                  <a:gd name="T5" fmla="*/ 138 h 170"/>
                  <a:gd name="T6" fmla="*/ 11 w 238"/>
                  <a:gd name="T7" fmla="*/ 53 h 170"/>
                  <a:gd name="T8" fmla="*/ 96 w 238"/>
                  <a:gd name="T9" fmla="*/ 11 h 170"/>
                  <a:gd name="T10" fmla="*/ 184 w 238"/>
                  <a:gd name="T11" fmla="*/ 40 h 170"/>
                  <a:gd name="T12" fmla="*/ 226 w 238"/>
                  <a:gd name="T13" fmla="*/ 124 h 170"/>
                  <a:gd name="T14" fmla="*/ 163 w 238"/>
                  <a:gd name="T1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8" h="170">
                    <a:moveTo>
                      <a:pt x="163" y="170"/>
                    </a:moveTo>
                    <a:cubicBezTo>
                      <a:pt x="156" y="170"/>
                      <a:pt x="149" y="169"/>
                      <a:pt x="142" y="167"/>
                    </a:cubicBezTo>
                    <a:lnTo>
                      <a:pt x="54" y="138"/>
                    </a:lnTo>
                    <a:cubicBezTo>
                      <a:pt x="19" y="126"/>
                      <a:pt x="0" y="89"/>
                      <a:pt x="11" y="53"/>
                    </a:cubicBezTo>
                    <a:cubicBezTo>
                      <a:pt x="23" y="19"/>
                      <a:pt x="61" y="0"/>
                      <a:pt x="96" y="11"/>
                    </a:cubicBezTo>
                    <a:lnTo>
                      <a:pt x="184" y="40"/>
                    </a:lnTo>
                    <a:cubicBezTo>
                      <a:pt x="219" y="52"/>
                      <a:pt x="238" y="89"/>
                      <a:pt x="226" y="124"/>
                    </a:cubicBezTo>
                    <a:cubicBezTo>
                      <a:pt x="217" y="152"/>
                      <a:pt x="191" y="170"/>
                      <a:pt x="163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 1446">
                <a:extLst>
                  <a:ext uri="{FF2B5EF4-FFF2-40B4-BE49-F238E27FC236}">
                    <a16:creationId xmlns:a16="http://schemas.microsoft.com/office/drawing/2014/main" id="{E2F9C954-BA6C-AF90-34CB-72A796429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089" y="4040188"/>
                <a:ext cx="15875" cy="20638"/>
              </a:xfrm>
              <a:custGeom>
                <a:avLst/>
                <a:gdLst>
                  <a:gd name="T0" fmla="*/ 75 w 182"/>
                  <a:gd name="T1" fmla="*/ 230 h 230"/>
                  <a:gd name="T2" fmla="*/ 53 w 182"/>
                  <a:gd name="T3" fmla="*/ 226 h 230"/>
                  <a:gd name="T4" fmla="*/ 12 w 182"/>
                  <a:gd name="T5" fmla="*/ 141 h 230"/>
                  <a:gd name="T6" fmla="*/ 44 w 182"/>
                  <a:gd name="T7" fmla="*/ 53 h 230"/>
                  <a:gd name="T8" fmla="*/ 129 w 182"/>
                  <a:gd name="T9" fmla="*/ 13 h 230"/>
                  <a:gd name="T10" fmla="*/ 169 w 182"/>
                  <a:gd name="T11" fmla="*/ 98 h 230"/>
                  <a:gd name="T12" fmla="*/ 138 w 182"/>
                  <a:gd name="T13" fmla="*/ 186 h 230"/>
                  <a:gd name="T14" fmla="*/ 75 w 182"/>
                  <a:gd name="T15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230">
                    <a:moveTo>
                      <a:pt x="75" y="230"/>
                    </a:moveTo>
                    <a:cubicBezTo>
                      <a:pt x="68" y="230"/>
                      <a:pt x="60" y="229"/>
                      <a:pt x="53" y="226"/>
                    </a:cubicBezTo>
                    <a:cubicBezTo>
                      <a:pt x="18" y="214"/>
                      <a:pt x="0" y="176"/>
                      <a:pt x="12" y="141"/>
                    </a:cubicBezTo>
                    <a:lnTo>
                      <a:pt x="44" y="53"/>
                    </a:lnTo>
                    <a:cubicBezTo>
                      <a:pt x="56" y="19"/>
                      <a:pt x="94" y="0"/>
                      <a:pt x="129" y="13"/>
                    </a:cubicBezTo>
                    <a:cubicBezTo>
                      <a:pt x="164" y="25"/>
                      <a:pt x="182" y="63"/>
                      <a:pt x="169" y="98"/>
                    </a:cubicBezTo>
                    <a:lnTo>
                      <a:pt x="138" y="186"/>
                    </a:lnTo>
                    <a:cubicBezTo>
                      <a:pt x="128" y="213"/>
                      <a:pt x="103" y="230"/>
                      <a:pt x="75" y="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Freeform 1447">
                <a:extLst>
                  <a:ext uri="{FF2B5EF4-FFF2-40B4-BE49-F238E27FC236}">
                    <a16:creationId xmlns:a16="http://schemas.microsoft.com/office/drawing/2014/main" id="{7CE91DEB-E2C6-1E47-8FC7-7045DFDDD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1" y="4003676"/>
                <a:ext cx="17463" cy="22225"/>
              </a:xfrm>
              <a:custGeom>
                <a:avLst/>
                <a:gdLst>
                  <a:gd name="T0" fmla="*/ 75 w 182"/>
                  <a:gd name="T1" fmla="*/ 240 h 240"/>
                  <a:gd name="T2" fmla="*/ 54 w 182"/>
                  <a:gd name="T3" fmla="*/ 236 h 240"/>
                  <a:gd name="T4" fmla="*/ 11 w 182"/>
                  <a:gd name="T5" fmla="*/ 152 h 240"/>
                  <a:gd name="T6" fmla="*/ 44 w 182"/>
                  <a:gd name="T7" fmla="*/ 54 h 240"/>
                  <a:gd name="T8" fmla="*/ 128 w 182"/>
                  <a:gd name="T9" fmla="*/ 11 h 240"/>
                  <a:gd name="T10" fmla="*/ 170 w 182"/>
                  <a:gd name="T11" fmla="*/ 96 h 240"/>
                  <a:gd name="T12" fmla="*/ 138 w 182"/>
                  <a:gd name="T13" fmla="*/ 194 h 240"/>
                  <a:gd name="T14" fmla="*/ 75 w 182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240">
                    <a:moveTo>
                      <a:pt x="75" y="240"/>
                    </a:moveTo>
                    <a:cubicBezTo>
                      <a:pt x="68" y="240"/>
                      <a:pt x="61" y="239"/>
                      <a:pt x="54" y="236"/>
                    </a:cubicBezTo>
                    <a:cubicBezTo>
                      <a:pt x="19" y="225"/>
                      <a:pt x="0" y="187"/>
                      <a:pt x="11" y="152"/>
                    </a:cubicBezTo>
                    <a:lnTo>
                      <a:pt x="44" y="54"/>
                    </a:lnTo>
                    <a:cubicBezTo>
                      <a:pt x="55" y="19"/>
                      <a:pt x="93" y="0"/>
                      <a:pt x="128" y="11"/>
                    </a:cubicBezTo>
                    <a:cubicBezTo>
                      <a:pt x="163" y="23"/>
                      <a:pt x="182" y="60"/>
                      <a:pt x="170" y="96"/>
                    </a:cubicBezTo>
                    <a:lnTo>
                      <a:pt x="138" y="194"/>
                    </a:lnTo>
                    <a:cubicBezTo>
                      <a:pt x="129" y="222"/>
                      <a:pt x="103" y="240"/>
                      <a:pt x="75" y="2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Freeform 1448">
                <a:extLst>
                  <a:ext uri="{FF2B5EF4-FFF2-40B4-BE49-F238E27FC236}">
                    <a16:creationId xmlns:a16="http://schemas.microsoft.com/office/drawing/2014/main" id="{A22A4692-2B61-FA78-9691-8572F477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789" y="4016376"/>
                <a:ext cx="20638" cy="26988"/>
              </a:xfrm>
              <a:custGeom>
                <a:avLst/>
                <a:gdLst>
                  <a:gd name="T0" fmla="*/ 154 w 230"/>
                  <a:gd name="T1" fmla="*/ 308 h 308"/>
                  <a:gd name="T2" fmla="*/ 127 w 230"/>
                  <a:gd name="T3" fmla="*/ 302 h 308"/>
                  <a:gd name="T4" fmla="*/ 1 w 230"/>
                  <a:gd name="T5" fmla="*/ 65 h 308"/>
                  <a:gd name="T6" fmla="*/ 67 w 230"/>
                  <a:gd name="T7" fmla="*/ 0 h 308"/>
                  <a:gd name="T8" fmla="*/ 68 w 230"/>
                  <a:gd name="T9" fmla="*/ 0 h 308"/>
                  <a:gd name="T10" fmla="*/ 134 w 230"/>
                  <a:gd name="T11" fmla="*/ 67 h 308"/>
                  <a:gd name="T12" fmla="*/ 182 w 230"/>
                  <a:gd name="T13" fmla="*/ 181 h 308"/>
                  <a:gd name="T14" fmla="*/ 215 w 230"/>
                  <a:gd name="T15" fmla="*/ 269 h 308"/>
                  <a:gd name="T16" fmla="*/ 154 w 230"/>
                  <a:gd name="T17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308">
                    <a:moveTo>
                      <a:pt x="154" y="308"/>
                    </a:moveTo>
                    <a:cubicBezTo>
                      <a:pt x="145" y="308"/>
                      <a:pt x="136" y="306"/>
                      <a:pt x="127" y="302"/>
                    </a:cubicBezTo>
                    <a:cubicBezTo>
                      <a:pt x="25" y="256"/>
                      <a:pt x="0" y="132"/>
                      <a:pt x="1" y="65"/>
                    </a:cubicBezTo>
                    <a:cubicBezTo>
                      <a:pt x="1" y="29"/>
                      <a:pt x="31" y="0"/>
                      <a:pt x="67" y="0"/>
                    </a:cubicBezTo>
                    <a:lnTo>
                      <a:pt x="68" y="0"/>
                    </a:lnTo>
                    <a:cubicBezTo>
                      <a:pt x="105" y="0"/>
                      <a:pt x="134" y="31"/>
                      <a:pt x="134" y="67"/>
                    </a:cubicBezTo>
                    <a:cubicBezTo>
                      <a:pt x="134" y="91"/>
                      <a:pt x="142" y="163"/>
                      <a:pt x="182" y="181"/>
                    </a:cubicBezTo>
                    <a:cubicBezTo>
                      <a:pt x="215" y="196"/>
                      <a:pt x="230" y="235"/>
                      <a:pt x="215" y="269"/>
                    </a:cubicBezTo>
                    <a:cubicBezTo>
                      <a:pt x="204" y="293"/>
                      <a:pt x="180" y="308"/>
                      <a:pt x="154" y="3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 1449">
                <a:extLst>
                  <a:ext uri="{FF2B5EF4-FFF2-40B4-BE49-F238E27FC236}">
                    <a16:creationId xmlns:a16="http://schemas.microsoft.com/office/drawing/2014/main" id="{6D2876D7-0356-6B13-0C90-D2BAD5E96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4029076"/>
                <a:ext cx="26988" cy="20638"/>
              </a:xfrm>
              <a:custGeom>
                <a:avLst/>
                <a:gdLst>
                  <a:gd name="T0" fmla="*/ 76 w 309"/>
                  <a:gd name="T1" fmla="*/ 243 h 243"/>
                  <a:gd name="T2" fmla="*/ 45 w 309"/>
                  <a:gd name="T3" fmla="*/ 235 h 243"/>
                  <a:gd name="T4" fmla="*/ 17 w 309"/>
                  <a:gd name="T5" fmla="*/ 145 h 243"/>
                  <a:gd name="T6" fmla="*/ 255 w 309"/>
                  <a:gd name="T7" fmla="*/ 40 h 243"/>
                  <a:gd name="T8" fmla="*/ 297 w 309"/>
                  <a:gd name="T9" fmla="*/ 124 h 243"/>
                  <a:gd name="T10" fmla="*/ 213 w 309"/>
                  <a:gd name="T11" fmla="*/ 167 h 243"/>
                  <a:gd name="T12" fmla="*/ 135 w 309"/>
                  <a:gd name="T13" fmla="*/ 207 h 243"/>
                  <a:gd name="T14" fmla="*/ 76 w 309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9" h="243">
                    <a:moveTo>
                      <a:pt x="76" y="243"/>
                    </a:moveTo>
                    <a:cubicBezTo>
                      <a:pt x="65" y="243"/>
                      <a:pt x="55" y="240"/>
                      <a:pt x="45" y="235"/>
                    </a:cubicBezTo>
                    <a:cubicBezTo>
                      <a:pt x="12" y="218"/>
                      <a:pt x="0" y="177"/>
                      <a:pt x="17" y="145"/>
                    </a:cubicBezTo>
                    <a:cubicBezTo>
                      <a:pt x="46" y="91"/>
                      <a:pt x="132" y="0"/>
                      <a:pt x="255" y="40"/>
                    </a:cubicBezTo>
                    <a:cubicBezTo>
                      <a:pt x="290" y="51"/>
                      <a:pt x="309" y="89"/>
                      <a:pt x="297" y="124"/>
                    </a:cubicBezTo>
                    <a:cubicBezTo>
                      <a:pt x="286" y="159"/>
                      <a:pt x="248" y="178"/>
                      <a:pt x="213" y="167"/>
                    </a:cubicBezTo>
                    <a:cubicBezTo>
                      <a:pt x="166" y="151"/>
                      <a:pt x="136" y="205"/>
                      <a:pt x="135" y="207"/>
                    </a:cubicBezTo>
                    <a:cubicBezTo>
                      <a:pt x="123" y="230"/>
                      <a:pt x="100" y="243"/>
                      <a:pt x="76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Freeform 1450">
                <a:extLst>
                  <a:ext uri="{FF2B5EF4-FFF2-40B4-BE49-F238E27FC236}">
                    <a16:creationId xmlns:a16="http://schemas.microsoft.com/office/drawing/2014/main" id="{306805B5-99C6-1B60-A8DD-853ADFFA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151" y="4021138"/>
                <a:ext cx="23813" cy="30163"/>
              </a:xfrm>
              <a:custGeom>
                <a:avLst/>
                <a:gdLst>
                  <a:gd name="T0" fmla="*/ 191 w 264"/>
                  <a:gd name="T1" fmla="*/ 326 h 326"/>
                  <a:gd name="T2" fmla="*/ 184 w 264"/>
                  <a:gd name="T3" fmla="*/ 326 h 326"/>
                  <a:gd name="T4" fmla="*/ 124 w 264"/>
                  <a:gd name="T5" fmla="*/ 252 h 326"/>
                  <a:gd name="T6" fmla="*/ 54 w 264"/>
                  <a:gd name="T7" fmla="*/ 138 h 326"/>
                  <a:gd name="T8" fmla="*/ 11 w 264"/>
                  <a:gd name="T9" fmla="*/ 54 h 326"/>
                  <a:gd name="T10" fmla="*/ 95 w 264"/>
                  <a:gd name="T11" fmla="*/ 11 h 326"/>
                  <a:gd name="T12" fmla="*/ 257 w 264"/>
                  <a:gd name="T13" fmla="*/ 266 h 326"/>
                  <a:gd name="T14" fmla="*/ 191 w 264"/>
                  <a:gd name="T15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326">
                    <a:moveTo>
                      <a:pt x="191" y="326"/>
                    </a:moveTo>
                    <a:cubicBezTo>
                      <a:pt x="188" y="326"/>
                      <a:pt x="186" y="326"/>
                      <a:pt x="184" y="326"/>
                    </a:cubicBezTo>
                    <a:cubicBezTo>
                      <a:pt x="147" y="322"/>
                      <a:pt x="120" y="289"/>
                      <a:pt x="124" y="252"/>
                    </a:cubicBezTo>
                    <a:cubicBezTo>
                      <a:pt x="126" y="238"/>
                      <a:pt x="128" y="162"/>
                      <a:pt x="54" y="138"/>
                    </a:cubicBezTo>
                    <a:cubicBezTo>
                      <a:pt x="19" y="126"/>
                      <a:pt x="0" y="89"/>
                      <a:pt x="11" y="54"/>
                    </a:cubicBezTo>
                    <a:cubicBezTo>
                      <a:pt x="23" y="19"/>
                      <a:pt x="60" y="0"/>
                      <a:pt x="95" y="11"/>
                    </a:cubicBezTo>
                    <a:cubicBezTo>
                      <a:pt x="239" y="59"/>
                      <a:pt x="264" y="199"/>
                      <a:pt x="257" y="266"/>
                    </a:cubicBezTo>
                    <a:cubicBezTo>
                      <a:pt x="253" y="301"/>
                      <a:pt x="224" y="326"/>
                      <a:pt x="191" y="3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 1451">
                <a:extLst>
                  <a:ext uri="{FF2B5EF4-FFF2-40B4-BE49-F238E27FC236}">
                    <a16:creationId xmlns:a16="http://schemas.microsoft.com/office/drawing/2014/main" id="{17D759A4-31B7-6B91-97AC-48CDCE0F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151" y="4014788"/>
                <a:ext cx="30163" cy="19050"/>
              </a:xfrm>
              <a:custGeom>
                <a:avLst/>
                <a:gdLst>
                  <a:gd name="T0" fmla="*/ 118 w 336"/>
                  <a:gd name="T1" fmla="*/ 212 h 212"/>
                  <a:gd name="T2" fmla="*/ 54 w 336"/>
                  <a:gd name="T3" fmla="*/ 201 h 212"/>
                  <a:gd name="T4" fmla="*/ 12 w 336"/>
                  <a:gd name="T5" fmla="*/ 117 h 212"/>
                  <a:gd name="T6" fmla="*/ 96 w 336"/>
                  <a:gd name="T7" fmla="*/ 75 h 212"/>
                  <a:gd name="T8" fmla="*/ 212 w 336"/>
                  <a:gd name="T9" fmla="*/ 30 h 212"/>
                  <a:gd name="T10" fmla="*/ 306 w 336"/>
                  <a:gd name="T11" fmla="*/ 25 h 212"/>
                  <a:gd name="T12" fmla="*/ 312 w 336"/>
                  <a:gd name="T13" fmla="*/ 119 h 212"/>
                  <a:gd name="T14" fmla="*/ 118 w 336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6" h="212">
                    <a:moveTo>
                      <a:pt x="118" y="212"/>
                    </a:moveTo>
                    <a:cubicBezTo>
                      <a:pt x="97" y="212"/>
                      <a:pt x="76" y="208"/>
                      <a:pt x="54" y="201"/>
                    </a:cubicBezTo>
                    <a:cubicBezTo>
                      <a:pt x="19" y="190"/>
                      <a:pt x="0" y="152"/>
                      <a:pt x="12" y="117"/>
                    </a:cubicBezTo>
                    <a:cubicBezTo>
                      <a:pt x="23" y="82"/>
                      <a:pt x="61" y="63"/>
                      <a:pt x="96" y="75"/>
                    </a:cubicBezTo>
                    <a:cubicBezTo>
                      <a:pt x="153" y="93"/>
                      <a:pt x="212" y="31"/>
                      <a:pt x="212" y="30"/>
                    </a:cubicBezTo>
                    <a:cubicBezTo>
                      <a:pt x="237" y="3"/>
                      <a:pt x="279" y="0"/>
                      <a:pt x="306" y="25"/>
                    </a:cubicBezTo>
                    <a:cubicBezTo>
                      <a:pt x="334" y="49"/>
                      <a:pt x="336" y="92"/>
                      <a:pt x="312" y="119"/>
                    </a:cubicBezTo>
                    <a:cubicBezTo>
                      <a:pt x="277" y="158"/>
                      <a:pt x="204" y="212"/>
                      <a:pt x="118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 1452">
                <a:extLst>
                  <a:ext uri="{FF2B5EF4-FFF2-40B4-BE49-F238E27FC236}">
                    <a16:creationId xmlns:a16="http://schemas.microsoft.com/office/drawing/2014/main" id="{7752B961-992D-6076-D59F-7D065794E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1" y="4057651"/>
                <a:ext cx="23813" cy="38100"/>
              </a:xfrm>
              <a:custGeom>
                <a:avLst/>
                <a:gdLst>
                  <a:gd name="T0" fmla="*/ 76 w 275"/>
                  <a:gd name="T1" fmla="*/ 418 h 418"/>
                  <a:gd name="T2" fmla="*/ 44 w 275"/>
                  <a:gd name="T3" fmla="*/ 410 h 418"/>
                  <a:gd name="T4" fmla="*/ 17 w 275"/>
                  <a:gd name="T5" fmla="*/ 320 h 418"/>
                  <a:gd name="T6" fmla="*/ 137 w 275"/>
                  <a:gd name="T7" fmla="*/ 53 h 418"/>
                  <a:gd name="T8" fmla="*/ 222 w 275"/>
                  <a:gd name="T9" fmla="*/ 13 h 418"/>
                  <a:gd name="T10" fmla="*/ 262 w 275"/>
                  <a:gd name="T11" fmla="*/ 98 h 418"/>
                  <a:gd name="T12" fmla="*/ 135 w 275"/>
                  <a:gd name="T13" fmla="*/ 383 h 418"/>
                  <a:gd name="T14" fmla="*/ 76 w 275"/>
                  <a:gd name="T15" fmla="*/ 418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5" h="418">
                    <a:moveTo>
                      <a:pt x="76" y="418"/>
                    </a:moveTo>
                    <a:cubicBezTo>
                      <a:pt x="65" y="418"/>
                      <a:pt x="54" y="416"/>
                      <a:pt x="44" y="410"/>
                    </a:cubicBezTo>
                    <a:cubicBezTo>
                      <a:pt x="12" y="393"/>
                      <a:pt x="0" y="353"/>
                      <a:pt x="17" y="320"/>
                    </a:cubicBezTo>
                    <a:cubicBezTo>
                      <a:pt x="63" y="234"/>
                      <a:pt x="104" y="144"/>
                      <a:pt x="137" y="53"/>
                    </a:cubicBezTo>
                    <a:cubicBezTo>
                      <a:pt x="150" y="18"/>
                      <a:pt x="188" y="0"/>
                      <a:pt x="222" y="13"/>
                    </a:cubicBezTo>
                    <a:cubicBezTo>
                      <a:pt x="257" y="25"/>
                      <a:pt x="275" y="64"/>
                      <a:pt x="262" y="98"/>
                    </a:cubicBezTo>
                    <a:cubicBezTo>
                      <a:pt x="227" y="196"/>
                      <a:pt x="184" y="292"/>
                      <a:pt x="135" y="383"/>
                    </a:cubicBezTo>
                    <a:cubicBezTo>
                      <a:pt x="123" y="405"/>
                      <a:pt x="100" y="418"/>
                      <a:pt x="76" y="4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 1453">
                <a:extLst>
                  <a:ext uri="{FF2B5EF4-FFF2-40B4-BE49-F238E27FC236}">
                    <a16:creationId xmlns:a16="http://schemas.microsoft.com/office/drawing/2014/main" id="{E26D6238-BB54-5FFA-F857-12A8B5944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601" y="3798888"/>
                <a:ext cx="15875" cy="15875"/>
              </a:xfrm>
              <a:custGeom>
                <a:avLst/>
                <a:gdLst>
                  <a:gd name="T0" fmla="*/ 113 w 188"/>
                  <a:gd name="T1" fmla="*/ 192 h 192"/>
                  <a:gd name="T2" fmla="*/ 60 w 188"/>
                  <a:gd name="T3" fmla="*/ 165 h 192"/>
                  <a:gd name="T4" fmla="*/ 22 w 188"/>
                  <a:gd name="T5" fmla="*/ 116 h 192"/>
                  <a:gd name="T6" fmla="*/ 35 w 188"/>
                  <a:gd name="T7" fmla="*/ 23 h 192"/>
                  <a:gd name="T8" fmla="*/ 128 w 188"/>
                  <a:gd name="T9" fmla="*/ 35 h 192"/>
                  <a:gd name="T10" fmla="*/ 166 w 188"/>
                  <a:gd name="T11" fmla="*/ 84 h 192"/>
                  <a:gd name="T12" fmla="*/ 154 w 188"/>
                  <a:gd name="T13" fmla="*/ 178 h 192"/>
                  <a:gd name="T14" fmla="*/ 113 w 188"/>
                  <a:gd name="T15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192">
                    <a:moveTo>
                      <a:pt x="113" y="192"/>
                    </a:moveTo>
                    <a:cubicBezTo>
                      <a:pt x="93" y="192"/>
                      <a:pt x="73" y="183"/>
                      <a:pt x="60" y="165"/>
                    </a:cubicBezTo>
                    <a:lnTo>
                      <a:pt x="22" y="116"/>
                    </a:lnTo>
                    <a:cubicBezTo>
                      <a:pt x="0" y="87"/>
                      <a:pt x="6" y="45"/>
                      <a:pt x="35" y="23"/>
                    </a:cubicBezTo>
                    <a:cubicBezTo>
                      <a:pt x="64" y="0"/>
                      <a:pt x="106" y="6"/>
                      <a:pt x="128" y="35"/>
                    </a:cubicBezTo>
                    <a:lnTo>
                      <a:pt x="166" y="84"/>
                    </a:lnTo>
                    <a:cubicBezTo>
                      <a:pt x="188" y="114"/>
                      <a:pt x="183" y="155"/>
                      <a:pt x="154" y="178"/>
                    </a:cubicBezTo>
                    <a:cubicBezTo>
                      <a:pt x="142" y="187"/>
                      <a:pt x="127" y="192"/>
                      <a:pt x="113" y="1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 1454">
                <a:extLst>
                  <a:ext uri="{FF2B5EF4-FFF2-40B4-BE49-F238E27FC236}">
                    <a16:creationId xmlns:a16="http://schemas.microsoft.com/office/drawing/2014/main" id="{3504D789-E273-EF81-0C14-2658690ED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201" y="3767138"/>
                <a:ext cx="19050" cy="19050"/>
              </a:xfrm>
              <a:custGeom>
                <a:avLst/>
                <a:gdLst>
                  <a:gd name="T0" fmla="*/ 132 w 207"/>
                  <a:gd name="T1" fmla="*/ 216 h 216"/>
                  <a:gd name="T2" fmla="*/ 79 w 207"/>
                  <a:gd name="T3" fmla="*/ 190 h 216"/>
                  <a:gd name="T4" fmla="*/ 22 w 207"/>
                  <a:gd name="T5" fmla="*/ 116 h 216"/>
                  <a:gd name="T6" fmla="*/ 35 w 207"/>
                  <a:gd name="T7" fmla="*/ 23 h 216"/>
                  <a:gd name="T8" fmla="*/ 128 w 207"/>
                  <a:gd name="T9" fmla="*/ 35 h 216"/>
                  <a:gd name="T10" fmla="*/ 185 w 207"/>
                  <a:gd name="T11" fmla="*/ 109 h 216"/>
                  <a:gd name="T12" fmla="*/ 172 w 207"/>
                  <a:gd name="T13" fmla="*/ 202 h 216"/>
                  <a:gd name="T14" fmla="*/ 132 w 207"/>
                  <a:gd name="T15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" h="216">
                    <a:moveTo>
                      <a:pt x="132" y="216"/>
                    </a:moveTo>
                    <a:cubicBezTo>
                      <a:pt x="112" y="216"/>
                      <a:pt x="92" y="207"/>
                      <a:pt x="79" y="190"/>
                    </a:cubicBezTo>
                    <a:lnTo>
                      <a:pt x="22" y="116"/>
                    </a:lnTo>
                    <a:cubicBezTo>
                      <a:pt x="0" y="87"/>
                      <a:pt x="5" y="45"/>
                      <a:pt x="35" y="23"/>
                    </a:cubicBezTo>
                    <a:cubicBezTo>
                      <a:pt x="64" y="0"/>
                      <a:pt x="106" y="6"/>
                      <a:pt x="128" y="35"/>
                    </a:cubicBezTo>
                    <a:lnTo>
                      <a:pt x="185" y="109"/>
                    </a:lnTo>
                    <a:cubicBezTo>
                      <a:pt x="207" y="138"/>
                      <a:pt x="202" y="180"/>
                      <a:pt x="172" y="202"/>
                    </a:cubicBezTo>
                    <a:cubicBezTo>
                      <a:pt x="160" y="212"/>
                      <a:pt x="146" y="216"/>
                      <a:pt x="132" y="2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 1455">
                <a:extLst>
                  <a:ext uri="{FF2B5EF4-FFF2-40B4-BE49-F238E27FC236}">
                    <a16:creationId xmlns:a16="http://schemas.microsoft.com/office/drawing/2014/main" id="{EACBAD31-DF4A-CDAD-62BD-FAE97AE2B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026" y="3792538"/>
                <a:ext cx="19050" cy="19050"/>
              </a:xfrm>
              <a:custGeom>
                <a:avLst/>
                <a:gdLst>
                  <a:gd name="T0" fmla="*/ 75 w 223"/>
                  <a:gd name="T1" fmla="*/ 200 h 200"/>
                  <a:gd name="T2" fmla="*/ 23 w 223"/>
                  <a:gd name="T3" fmla="*/ 176 h 200"/>
                  <a:gd name="T4" fmla="*/ 33 w 223"/>
                  <a:gd name="T5" fmla="*/ 82 h 200"/>
                  <a:gd name="T6" fmla="*/ 106 w 223"/>
                  <a:gd name="T7" fmla="*/ 23 h 200"/>
                  <a:gd name="T8" fmla="*/ 200 w 223"/>
                  <a:gd name="T9" fmla="*/ 33 h 200"/>
                  <a:gd name="T10" fmla="*/ 190 w 223"/>
                  <a:gd name="T11" fmla="*/ 127 h 200"/>
                  <a:gd name="T12" fmla="*/ 117 w 223"/>
                  <a:gd name="T13" fmla="*/ 186 h 200"/>
                  <a:gd name="T14" fmla="*/ 75 w 223"/>
                  <a:gd name="T1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200">
                    <a:moveTo>
                      <a:pt x="75" y="200"/>
                    </a:moveTo>
                    <a:cubicBezTo>
                      <a:pt x="56" y="200"/>
                      <a:pt x="36" y="192"/>
                      <a:pt x="23" y="176"/>
                    </a:cubicBezTo>
                    <a:cubicBezTo>
                      <a:pt x="0" y="147"/>
                      <a:pt x="5" y="105"/>
                      <a:pt x="33" y="82"/>
                    </a:cubicBezTo>
                    <a:lnTo>
                      <a:pt x="106" y="23"/>
                    </a:lnTo>
                    <a:cubicBezTo>
                      <a:pt x="134" y="0"/>
                      <a:pt x="176" y="5"/>
                      <a:pt x="200" y="33"/>
                    </a:cubicBezTo>
                    <a:cubicBezTo>
                      <a:pt x="223" y="62"/>
                      <a:pt x="218" y="104"/>
                      <a:pt x="190" y="127"/>
                    </a:cubicBezTo>
                    <a:lnTo>
                      <a:pt x="117" y="186"/>
                    </a:lnTo>
                    <a:cubicBezTo>
                      <a:pt x="105" y="195"/>
                      <a:pt x="90" y="200"/>
                      <a:pt x="75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 1456">
                <a:extLst>
                  <a:ext uri="{FF2B5EF4-FFF2-40B4-BE49-F238E27FC236}">
                    <a16:creationId xmlns:a16="http://schemas.microsoft.com/office/drawing/2014/main" id="{24CE22D5-0BBB-BC92-015D-E671382EF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601" y="3770313"/>
                <a:ext cx="20638" cy="17463"/>
              </a:xfrm>
              <a:custGeom>
                <a:avLst/>
                <a:gdLst>
                  <a:gd name="T0" fmla="*/ 75 w 233"/>
                  <a:gd name="T1" fmla="*/ 205 h 205"/>
                  <a:gd name="T2" fmla="*/ 22 w 233"/>
                  <a:gd name="T3" fmla="*/ 178 h 205"/>
                  <a:gd name="T4" fmla="*/ 35 w 233"/>
                  <a:gd name="T5" fmla="*/ 85 h 205"/>
                  <a:gd name="T6" fmla="*/ 117 w 233"/>
                  <a:gd name="T7" fmla="*/ 22 h 205"/>
                  <a:gd name="T8" fmla="*/ 210 w 233"/>
                  <a:gd name="T9" fmla="*/ 34 h 205"/>
                  <a:gd name="T10" fmla="*/ 198 w 233"/>
                  <a:gd name="T11" fmla="*/ 128 h 205"/>
                  <a:gd name="T12" fmla="*/ 116 w 233"/>
                  <a:gd name="T13" fmla="*/ 191 h 205"/>
                  <a:gd name="T14" fmla="*/ 75 w 233"/>
                  <a:gd name="T15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205">
                    <a:moveTo>
                      <a:pt x="75" y="205"/>
                    </a:moveTo>
                    <a:cubicBezTo>
                      <a:pt x="55" y="205"/>
                      <a:pt x="36" y="196"/>
                      <a:pt x="22" y="178"/>
                    </a:cubicBezTo>
                    <a:cubicBezTo>
                      <a:pt x="0" y="149"/>
                      <a:pt x="6" y="107"/>
                      <a:pt x="35" y="85"/>
                    </a:cubicBezTo>
                    <a:lnTo>
                      <a:pt x="117" y="22"/>
                    </a:lnTo>
                    <a:cubicBezTo>
                      <a:pt x="146" y="0"/>
                      <a:pt x="188" y="5"/>
                      <a:pt x="210" y="34"/>
                    </a:cubicBezTo>
                    <a:cubicBezTo>
                      <a:pt x="233" y="64"/>
                      <a:pt x="227" y="106"/>
                      <a:pt x="198" y="128"/>
                    </a:cubicBezTo>
                    <a:lnTo>
                      <a:pt x="116" y="191"/>
                    </a:lnTo>
                    <a:cubicBezTo>
                      <a:pt x="104" y="200"/>
                      <a:pt x="90" y="205"/>
                      <a:pt x="75" y="20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 1457">
                <a:extLst>
                  <a:ext uri="{FF2B5EF4-FFF2-40B4-BE49-F238E27FC236}">
                    <a16:creationId xmlns:a16="http://schemas.microsoft.com/office/drawing/2014/main" id="{6E685D52-C9EB-A2AC-BEB5-A38295AD7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551" y="3773488"/>
                <a:ext cx="30163" cy="17463"/>
              </a:xfrm>
              <a:custGeom>
                <a:avLst/>
                <a:gdLst>
                  <a:gd name="T0" fmla="*/ 181 w 343"/>
                  <a:gd name="T1" fmla="*/ 180 h 180"/>
                  <a:gd name="T2" fmla="*/ 25 w 343"/>
                  <a:gd name="T3" fmla="*/ 120 h 180"/>
                  <a:gd name="T4" fmla="*/ 28 w 343"/>
                  <a:gd name="T5" fmla="*/ 26 h 180"/>
                  <a:gd name="T6" fmla="*/ 122 w 343"/>
                  <a:gd name="T7" fmla="*/ 28 h 180"/>
                  <a:gd name="T8" fmla="*/ 245 w 343"/>
                  <a:gd name="T9" fmla="*/ 36 h 180"/>
                  <a:gd name="T10" fmla="*/ 330 w 343"/>
                  <a:gd name="T11" fmla="*/ 76 h 180"/>
                  <a:gd name="T12" fmla="*/ 291 w 343"/>
                  <a:gd name="T13" fmla="*/ 161 h 180"/>
                  <a:gd name="T14" fmla="*/ 181 w 343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3" h="180">
                    <a:moveTo>
                      <a:pt x="181" y="180"/>
                    </a:moveTo>
                    <a:cubicBezTo>
                      <a:pt x="127" y="180"/>
                      <a:pt x="68" y="165"/>
                      <a:pt x="25" y="120"/>
                    </a:cubicBezTo>
                    <a:cubicBezTo>
                      <a:pt x="0" y="93"/>
                      <a:pt x="1" y="51"/>
                      <a:pt x="28" y="26"/>
                    </a:cubicBezTo>
                    <a:cubicBezTo>
                      <a:pt x="54" y="0"/>
                      <a:pt x="97" y="1"/>
                      <a:pt x="122" y="28"/>
                    </a:cubicBezTo>
                    <a:cubicBezTo>
                      <a:pt x="152" y="59"/>
                      <a:pt x="223" y="44"/>
                      <a:pt x="245" y="36"/>
                    </a:cubicBezTo>
                    <a:cubicBezTo>
                      <a:pt x="280" y="23"/>
                      <a:pt x="318" y="41"/>
                      <a:pt x="330" y="76"/>
                    </a:cubicBezTo>
                    <a:cubicBezTo>
                      <a:pt x="343" y="110"/>
                      <a:pt x="325" y="148"/>
                      <a:pt x="291" y="161"/>
                    </a:cubicBezTo>
                    <a:cubicBezTo>
                      <a:pt x="263" y="171"/>
                      <a:pt x="224" y="180"/>
                      <a:pt x="181" y="1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Freeform 1458">
                <a:extLst>
                  <a:ext uri="{FF2B5EF4-FFF2-40B4-BE49-F238E27FC236}">
                    <a16:creationId xmlns:a16="http://schemas.microsoft.com/office/drawing/2014/main" id="{9C519E4B-FB5B-0881-2939-E15C36CEE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9964" y="3775076"/>
                <a:ext cx="20638" cy="28575"/>
              </a:xfrm>
              <a:custGeom>
                <a:avLst/>
                <a:gdLst>
                  <a:gd name="T0" fmla="*/ 74 w 222"/>
                  <a:gd name="T1" fmla="*/ 315 h 315"/>
                  <a:gd name="T2" fmla="*/ 29 w 222"/>
                  <a:gd name="T3" fmla="*/ 297 h 315"/>
                  <a:gd name="T4" fmla="*/ 25 w 222"/>
                  <a:gd name="T5" fmla="*/ 203 h 315"/>
                  <a:gd name="T6" fmla="*/ 38 w 222"/>
                  <a:gd name="T7" fmla="*/ 116 h 315"/>
                  <a:gd name="T8" fmla="*/ 51 w 222"/>
                  <a:gd name="T9" fmla="*/ 22 h 315"/>
                  <a:gd name="T10" fmla="*/ 144 w 222"/>
                  <a:gd name="T11" fmla="*/ 35 h 315"/>
                  <a:gd name="T12" fmla="*/ 123 w 222"/>
                  <a:gd name="T13" fmla="*/ 293 h 315"/>
                  <a:gd name="T14" fmla="*/ 74 w 222"/>
                  <a:gd name="T15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2" h="315">
                    <a:moveTo>
                      <a:pt x="74" y="315"/>
                    </a:moveTo>
                    <a:cubicBezTo>
                      <a:pt x="58" y="315"/>
                      <a:pt x="42" y="309"/>
                      <a:pt x="29" y="297"/>
                    </a:cubicBezTo>
                    <a:cubicBezTo>
                      <a:pt x="2" y="272"/>
                      <a:pt x="0" y="230"/>
                      <a:pt x="25" y="203"/>
                    </a:cubicBezTo>
                    <a:cubicBezTo>
                      <a:pt x="32" y="195"/>
                      <a:pt x="66" y="153"/>
                      <a:pt x="38" y="116"/>
                    </a:cubicBezTo>
                    <a:cubicBezTo>
                      <a:pt x="16" y="87"/>
                      <a:pt x="21" y="45"/>
                      <a:pt x="51" y="22"/>
                    </a:cubicBezTo>
                    <a:cubicBezTo>
                      <a:pt x="80" y="0"/>
                      <a:pt x="122" y="5"/>
                      <a:pt x="144" y="35"/>
                    </a:cubicBezTo>
                    <a:cubicBezTo>
                      <a:pt x="222" y="137"/>
                      <a:pt x="165" y="249"/>
                      <a:pt x="123" y="293"/>
                    </a:cubicBezTo>
                    <a:cubicBezTo>
                      <a:pt x="110" y="308"/>
                      <a:pt x="92" y="315"/>
                      <a:pt x="74" y="3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Freeform 1459">
                <a:extLst>
                  <a:ext uri="{FF2B5EF4-FFF2-40B4-BE49-F238E27FC236}">
                    <a16:creationId xmlns:a16="http://schemas.microsoft.com/office/drawing/2014/main" id="{1B8790D7-9057-727E-3981-74BF5A936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9964" y="3789363"/>
                <a:ext cx="33338" cy="20638"/>
              </a:xfrm>
              <a:custGeom>
                <a:avLst/>
                <a:gdLst>
                  <a:gd name="T0" fmla="*/ 288 w 363"/>
                  <a:gd name="T1" fmla="*/ 228 h 228"/>
                  <a:gd name="T2" fmla="*/ 235 w 363"/>
                  <a:gd name="T3" fmla="*/ 202 h 228"/>
                  <a:gd name="T4" fmla="*/ 103 w 363"/>
                  <a:gd name="T5" fmla="*/ 173 h 228"/>
                  <a:gd name="T6" fmla="*/ 15 w 363"/>
                  <a:gd name="T7" fmla="*/ 140 h 228"/>
                  <a:gd name="T8" fmla="*/ 47 w 363"/>
                  <a:gd name="T9" fmla="*/ 52 h 228"/>
                  <a:gd name="T10" fmla="*/ 341 w 363"/>
                  <a:gd name="T11" fmla="*/ 121 h 228"/>
                  <a:gd name="T12" fmla="*/ 329 w 363"/>
                  <a:gd name="T13" fmla="*/ 214 h 228"/>
                  <a:gd name="T14" fmla="*/ 288 w 363"/>
                  <a:gd name="T15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28">
                    <a:moveTo>
                      <a:pt x="288" y="228"/>
                    </a:moveTo>
                    <a:cubicBezTo>
                      <a:pt x="268" y="228"/>
                      <a:pt x="248" y="219"/>
                      <a:pt x="235" y="202"/>
                    </a:cubicBezTo>
                    <a:cubicBezTo>
                      <a:pt x="188" y="139"/>
                      <a:pt x="117" y="167"/>
                      <a:pt x="103" y="173"/>
                    </a:cubicBezTo>
                    <a:cubicBezTo>
                      <a:pt x="70" y="188"/>
                      <a:pt x="30" y="173"/>
                      <a:pt x="15" y="140"/>
                    </a:cubicBezTo>
                    <a:cubicBezTo>
                      <a:pt x="0" y="107"/>
                      <a:pt x="14" y="67"/>
                      <a:pt x="47" y="52"/>
                    </a:cubicBezTo>
                    <a:cubicBezTo>
                      <a:pt x="108" y="23"/>
                      <a:pt x="249" y="0"/>
                      <a:pt x="341" y="121"/>
                    </a:cubicBezTo>
                    <a:cubicBezTo>
                      <a:pt x="363" y="150"/>
                      <a:pt x="358" y="192"/>
                      <a:pt x="329" y="214"/>
                    </a:cubicBezTo>
                    <a:cubicBezTo>
                      <a:pt x="317" y="223"/>
                      <a:pt x="302" y="228"/>
                      <a:pt x="288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Freeform 1460">
                <a:extLst>
                  <a:ext uri="{FF2B5EF4-FFF2-40B4-BE49-F238E27FC236}">
                    <a16:creationId xmlns:a16="http://schemas.microsoft.com/office/drawing/2014/main" id="{C3F050E9-9248-193B-C0FC-AD497C31C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839" y="3778251"/>
                <a:ext cx="17463" cy="31750"/>
              </a:xfrm>
              <a:custGeom>
                <a:avLst/>
                <a:gdLst>
                  <a:gd name="T0" fmla="*/ 125 w 200"/>
                  <a:gd name="T1" fmla="*/ 341 h 341"/>
                  <a:gd name="T2" fmla="*/ 72 w 200"/>
                  <a:gd name="T3" fmla="*/ 314 h 341"/>
                  <a:gd name="T4" fmla="*/ 65 w 200"/>
                  <a:gd name="T5" fmla="*/ 44 h 341"/>
                  <a:gd name="T6" fmla="*/ 156 w 200"/>
                  <a:gd name="T7" fmla="*/ 18 h 341"/>
                  <a:gd name="T8" fmla="*/ 181 w 200"/>
                  <a:gd name="T9" fmla="*/ 109 h 341"/>
                  <a:gd name="T10" fmla="*/ 178 w 200"/>
                  <a:gd name="T11" fmla="*/ 234 h 341"/>
                  <a:gd name="T12" fmla="*/ 166 w 200"/>
                  <a:gd name="T13" fmla="*/ 327 h 341"/>
                  <a:gd name="T14" fmla="*/ 125 w 200"/>
                  <a:gd name="T1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41">
                    <a:moveTo>
                      <a:pt x="125" y="341"/>
                    </a:moveTo>
                    <a:cubicBezTo>
                      <a:pt x="105" y="341"/>
                      <a:pt x="85" y="332"/>
                      <a:pt x="72" y="314"/>
                    </a:cubicBezTo>
                    <a:cubicBezTo>
                      <a:pt x="0" y="221"/>
                      <a:pt x="34" y="100"/>
                      <a:pt x="65" y="44"/>
                    </a:cubicBezTo>
                    <a:cubicBezTo>
                      <a:pt x="83" y="12"/>
                      <a:pt x="123" y="0"/>
                      <a:pt x="156" y="18"/>
                    </a:cubicBezTo>
                    <a:cubicBezTo>
                      <a:pt x="188" y="36"/>
                      <a:pt x="199" y="77"/>
                      <a:pt x="181" y="109"/>
                    </a:cubicBezTo>
                    <a:cubicBezTo>
                      <a:pt x="181" y="109"/>
                      <a:pt x="141" y="185"/>
                      <a:pt x="178" y="234"/>
                    </a:cubicBezTo>
                    <a:cubicBezTo>
                      <a:pt x="200" y="263"/>
                      <a:pt x="195" y="305"/>
                      <a:pt x="166" y="327"/>
                    </a:cubicBezTo>
                    <a:cubicBezTo>
                      <a:pt x="154" y="336"/>
                      <a:pt x="139" y="341"/>
                      <a:pt x="125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Freeform 1461">
                <a:extLst>
                  <a:ext uri="{FF2B5EF4-FFF2-40B4-BE49-F238E27FC236}">
                    <a16:creationId xmlns:a16="http://schemas.microsoft.com/office/drawing/2014/main" id="{324521B1-0F6F-E327-6DA7-DBBD6F8A5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339" y="3844926"/>
                <a:ext cx="31750" cy="31750"/>
              </a:xfrm>
              <a:custGeom>
                <a:avLst/>
                <a:gdLst>
                  <a:gd name="T0" fmla="*/ 75 w 353"/>
                  <a:gd name="T1" fmla="*/ 364 h 364"/>
                  <a:gd name="T2" fmla="*/ 34 w 353"/>
                  <a:gd name="T3" fmla="*/ 349 h 364"/>
                  <a:gd name="T4" fmla="*/ 23 w 353"/>
                  <a:gd name="T5" fmla="*/ 256 h 364"/>
                  <a:gd name="T6" fmla="*/ 233 w 353"/>
                  <a:gd name="T7" fmla="*/ 25 h 364"/>
                  <a:gd name="T8" fmla="*/ 327 w 353"/>
                  <a:gd name="T9" fmla="*/ 27 h 364"/>
                  <a:gd name="T10" fmla="*/ 325 w 353"/>
                  <a:gd name="T11" fmla="*/ 122 h 364"/>
                  <a:gd name="T12" fmla="*/ 128 w 353"/>
                  <a:gd name="T13" fmla="*/ 338 h 364"/>
                  <a:gd name="T14" fmla="*/ 75 w 353"/>
                  <a:gd name="T15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3" h="364">
                    <a:moveTo>
                      <a:pt x="75" y="364"/>
                    </a:moveTo>
                    <a:cubicBezTo>
                      <a:pt x="61" y="364"/>
                      <a:pt x="46" y="359"/>
                      <a:pt x="34" y="349"/>
                    </a:cubicBezTo>
                    <a:cubicBezTo>
                      <a:pt x="5" y="327"/>
                      <a:pt x="0" y="285"/>
                      <a:pt x="23" y="256"/>
                    </a:cubicBezTo>
                    <a:cubicBezTo>
                      <a:pt x="87" y="174"/>
                      <a:pt x="158" y="97"/>
                      <a:pt x="233" y="25"/>
                    </a:cubicBezTo>
                    <a:cubicBezTo>
                      <a:pt x="260" y="0"/>
                      <a:pt x="302" y="1"/>
                      <a:pt x="327" y="27"/>
                    </a:cubicBezTo>
                    <a:cubicBezTo>
                      <a:pt x="353" y="54"/>
                      <a:pt x="352" y="96"/>
                      <a:pt x="325" y="122"/>
                    </a:cubicBezTo>
                    <a:cubicBezTo>
                      <a:pt x="254" y="189"/>
                      <a:pt x="188" y="262"/>
                      <a:pt x="128" y="338"/>
                    </a:cubicBezTo>
                    <a:cubicBezTo>
                      <a:pt x="115" y="355"/>
                      <a:pt x="95" y="364"/>
                      <a:pt x="75" y="3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Freeform 1462">
                <a:extLst>
                  <a:ext uri="{FF2B5EF4-FFF2-40B4-BE49-F238E27FC236}">
                    <a16:creationId xmlns:a16="http://schemas.microsoft.com/office/drawing/2014/main" id="{58E399C0-28B5-6A8B-8642-8BA7E0E97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351" y="3786188"/>
                <a:ext cx="26988" cy="19050"/>
              </a:xfrm>
              <a:custGeom>
                <a:avLst/>
                <a:gdLst>
                  <a:gd name="T0" fmla="*/ 76 w 310"/>
                  <a:gd name="T1" fmla="*/ 207 h 207"/>
                  <a:gd name="T2" fmla="*/ 15 w 310"/>
                  <a:gd name="T3" fmla="*/ 168 h 207"/>
                  <a:gd name="T4" fmla="*/ 48 w 310"/>
                  <a:gd name="T5" fmla="*/ 80 h 207"/>
                  <a:gd name="T6" fmla="*/ 212 w 310"/>
                  <a:gd name="T7" fmla="*/ 12 h 207"/>
                  <a:gd name="T8" fmla="*/ 298 w 310"/>
                  <a:gd name="T9" fmla="*/ 52 h 207"/>
                  <a:gd name="T10" fmla="*/ 258 w 310"/>
                  <a:gd name="T11" fmla="*/ 138 h 207"/>
                  <a:gd name="T12" fmla="*/ 104 w 310"/>
                  <a:gd name="T13" fmla="*/ 201 h 207"/>
                  <a:gd name="T14" fmla="*/ 76 w 310"/>
                  <a:gd name="T1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207">
                    <a:moveTo>
                      <a:pt x="76" y="207"/>
                    </a:moveTo>
                    <a:cubicBezTo>
                      <a:pt x="51" y="207"/>
                      <a:pt x="27" y="193"/>
                      <a:pt x="15" y="168"/>
                    </a:cubicBezTo>
                    <a:cubicBezTo>
                      <a:pt x="0" y="135"/>
                      <a:pt x="15" y="95"/>
                      <a:pt x="48" y="80"/>
                    </a:cubicBezTo>
                    <a:cubicBezTo>
                      <a:pt x="102" y="55"/>
                      <a:pt x="157" y="32"/>
                      <a:pt x="212" y="12"/>
                    </a:cubicBezTo>
                    <a:cubicBezTo>
                      <a:pt x="247" y="0"/>
                      <a:pt x="285" y="17"/>
                      <a:pt x="298" y="52"/>
                    </a:cubicBezTo>
                    <a:cubicBezTo>
                      <a:pt x="310" y="86"/>
                      <a:pt x="293" y="125"/>
                      <a:pt x="258" y="138"/>
                    </a:cubicBezTo>
                    <a:cubicBezTo>
                      <a:pt x="206" y="156"/>
                      <a:pt x="154" y="178"/>
                      <a:pt x="104" y="201"/>
                    </a:cubicBezTo>
                    <a:cubicBezTo>
                      <a:pt x="95" y="205"/>
                      <a:pt x="85" y="207"/>
                      <a:pt x="76" y="2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1463">
                <a:extLst>
                  <a:ext uri="{FF2B5EF4-FFF2-40B4-BE49-F238E27FC236}">
                    <a16:creationId xmlns:a16="http://schemas.microsoft.com/office/drawing/2014/main" id="{87FDA21C-419D-0301-71D2-A841CF63A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701" y="3835401"/>
                <a:ext cx="84138" cy="47625"/>
              </a:xfrm>
              <a:custGeom>
                <a:avLst/>
                <a:gdLst>
                  <a:gd name="T0" fmla="*/ 864 w 939"/>
                  <a:gd name="T1" fmla="*/ 535 h 535"/>
                  <a:gd name="T2" fmla="*/ 820 w 939"/>
                  <a:gd name="T3" fmla="*/ 518 h 535"/>
                  <a:gd name="T4" fmla="*/ 59 w 939"/>
                  <a:gd name="T5" fmla="*/ 138 h 535"/>
                  <a:gd name="T6" fmla="*/ 7 w 939"/>
                  <a:gd name="T7" fmla="*/ 59 h 535"/>
                  <a:gd name="T8" fmla="*/ 86 w 939"/>
                  <a:gd name="T9" fmla="*/ 8 h 535"/>
                  <a:gd name="T10" fmla="*/ 908 w 939"/>
                  <a:gd name="T11" fmla="*/ 418 h 535"/>
                  <a:gd name="T12" fmla="*/ 914 w 939"/>
                  <a:gd name="T13" fmla="*/ 512 h 535"/>
                  <a:gd name="T14" fmla="*/ 864 w 939"/>
                  <a:gd name="T15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9" h="535">
                    <a:moveTo>
                      <a:pt x="864" y="535"/>
                    </a:moveTo>
                    <a:cubicBezTo>
                      <a:pt x="849" y="535"/>
                      <a:pt x="833" y="529"/>
                      <a:pt x="820" y="518"/>
                    </a:cubicBezTo>
                    <a:cubicBezTo>
                      <a:pt x="604" y="328"/>
                      <a:pt x="340" y="197"/>
                      <a:pt x="59" y="138"/>
                    </a:cubicBezTo>
                    <a:cubicBezTo>
                      <a:pt x="23" y="131"/>
                      <a:pt x="0" y="96"/>
                      <a:pt x="7" y="59"/>
                    </a:cubicBezTo>
                    <a:cubicBezTo>
                      <a:pt x="15" y="23"/>
                      <a:pt x="50" y="0"/>
                      <a:pt x="86" y="8"/>
                    </a:cubicBezTo>
                    <a:cubicBezTo>
                      <a:pt x="390" y="71"/>
                      <a:pt x="674" y="213"/>
                      <a:pt x="908" y="418"/>
                    </a:cubicBezTo>
                    <a:cubicBezTo>
                      <a:pt x="936" y="442"/>
                      <a:pt x="939" y="484"/>
                      <a:pt x="914" y="512"/>
                    </a:cubicBezTo>
                    <a:cubicBezTo>
                      <a:pt x="901" y="527"/>
                      <a:pt x="883" y="535"/>
                      <a:pt x="864" y="5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reeform 1464">
                <a:extLst>
                  <a:ext uri="{FF2B5EF4-FFF2-40B4-BE49-F238E27FC236}">
                    <a16:creationId xmlns:a16="http://schemas.microsoft.com/office/drawing/2014/main" id="{6F4FAE11-2D6B-A9B5-3DC0-6194682BE2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9039" y="3790951"/>
                <a:ext cx="47625" cy="47625"/>
              </a:xfrm>
              <a:custGeom>
                <a:avLst/>
                <a:gdLst>
                  <a:gd name="T0" fmla="*/ 269 w 538"/>
                  <a:gd name="T1" fmla="*/ 134 h 531"/>
                  <a:gd name="T2" fmla="*/ 170 w 538"/>
                  <a:gd name="T3" fmla="*/ 178 h 531"/>
                  <a:gd name="T4" fmla="*/ 137 w 538"/>
                  <a:gd name="T5" fmla="*/ 273 h 531"/>
                  <a:gd name="T6" fmla="*/ 182 w 538"/>
                  <a:gd name="T7" fmla="*/ 364 h 531"/>
                  <a:gd name="T8" fmla="*/ 269 w 538"/>
                  <a:gd name="T9" fmla="*/ 398 h 531"/>
                  <a:gd name="T10" fmla="*/ 368 w 538"/>
                  <a:gd name="T11" fmla="*/ 353 h 531"/>
                  <a:gd name="T12" fmla="*/ 401 w 538"/>
                  <a:gd name="T13" fmla="*/ 258 h 531"/>
                  <a:gd name="T14" fmla="*/ 357 w 538"/>
                  <a:gd name="T15" fmla="*/ 167 h 531"/>
                  <a:gd name="T16" fmla="*/ 269 w 538"/>
                  <a:gd name="T17" fmla="*/ 134 h 531"/>
                  <a:gd name="T18" fmla="*/ 269 w 538"/>
                  <a:gd name="T19" fmla="*/ 531 h 531"/>
                  <a:gd name="T20" fmla="*/ 93 w 538"/>
                  <a:gd name="T21" fmla="*/ 464 h 531"/>
                  <a:gd name="T22" fmla="*/ 4 w 538"/>
                  <a:gd name="T23" fmla="*/ 282 h 531"/>
                  <a:gd name="T24" fmla="*/ 71 w 538"/>
                  <a:gd name="T25" fmla="*/ 90 h 531"/>
                  <a:gd name="T26" fmla="*/ 269 w 538"/>
                  <a:gd name="T27" fmla="*/ 0 h 531"/>
                  <a:gd name="T28" fmla="*/ 445 w 538"/>
                  <a:gd name="T29" fmla="*/ 67 h 531"/>
                  <a:gd name="T30" fmla="*/ 534 w 538"/>
                  <a:gd name="T31" fmla="*/ 250 h 531"/>
                  <a:gd name="T32" fmla="*/ 468 w 538"/>
                  <a:gd name="T33" fmla="*/ 442 h 531"/>
                  <a:gd name="T34" fmla="*/ 269 w 538"/>
                  <a:gd name="T35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8" h="531">
                    <a:moveTo>
                      <a:pt x="269" y="134"/>
                    </a:moveTo>
                    <a:cubicBezTo>
                      <a:pt x="231" y="134"/>
                      <a:pt x="195" y="150"/>
                      <a:pt x="170" y="178"/>
                    </a:cubicBezTo>
                    <a:cubicBezTo>
                      <a:pt x="147" y="204"/>
                      <a:pt x="135" y="238"/>
                      <a:pt x="137" y="273"/>
                    </a:cubicBezTo>
                    <a:cubicBezTo>
                      <a:pt x="139" y="309"/>
                      <a:pt x="155" y="341"/>
                      <a:pt x="182" y="364"/>
                    </a:cubicBezTo>
                    <a:cubicBezTo>
                      <a:pt x="206" y="386"/>
                      <a:pt x="237" y="398"/>
                      <a:pt x="269" y="398"/>
                    </a:cubicBezTo>
                    <a:cubicBezTo>
                      <a:pt x="307" y="398"/>
                      <a:pt x="343" y="381"/>
                      <a:pt x="368" y="353"/>
                    </a:cubicBezTo>
                    <a:cubicBezTo>
                      <a:pt x="391" y="327"/>
                      <a:pt x="403" y="293"/>
                      <a:pt x="401" y="258"/>
                    </a:cubicBezTo>
                    <a:cubicBezTo>
                      <a:pt x="399" y="222"/>
                      <a:pt x="383" y="190"/>
                      <a:pt x="357" y="167"/>
                    </a:cubicBezTo>
                    <a:cubicBezTo>
                      <a:pt x="332" y="145"/>
                      <a:pt x="301" y="134"/>
                      <a:pt x="269" y="134"/>
                    </a:cubicBezTo>
                    <a:close/>
                    <a:moveTo>
                      <a:pt x="269" y="531"/>
                    </a:moveTo>
                    <a:cubicBezTo>
                      <a:pt x="204" y="531"/>
                      <a:pt x="142" y="507"/>
                      <a:pt x="93" y="464"/>
                    </a:cubicBezTo>
                    <a:cubicBezTo>
                      <a:pt x="40" y="417"/>
                      <a:pt x="9" y="352"/>
                      <a:pt x="4" y="282"/>
                    </a:cubicBezTo>
                    <a:cubicBezTo>
                      <a:pt x="0" y="211"/>
                      <a:pt x="24" y="143"/>
                      <a:pt x="71" y="90"/>
                    </a:cubicBezTo>
                    <a:cubicBezTo>
                      <a:pt x="121" y="33"/>
                      <a:pt x="193" y="0"/>
                      <a:pt x="269" y="0"/>
                    </a:cubicBezTo>
                    <a:cubicBezTo>
                      <a:pt x="334" y="0"/>
                      <a:pt x="397" y="24"/>
                      <a:pt x="445" y="67"/>
                    </a:cubicBezTo>
                    <a:cubicBezTo>
                      <a:pt x="498" y="114"/>
                      <a:pt x="530" y="179"/>
                      <a:pt x="534" y="250"/>
                    </a:cubicBezTo>
                    <a:cubicBezTo>
                      <a:pt x="538" y="320"/>
                      <a:pt x="515" y="388"/>
                      <a:pt x="468" y="442"/>
                    </a:cubicBezTo>
                    <a:cubicBezTo>
                      <a:pt x="417" y="498"/>
                      <a:pt x="345" y="531"/>
                      <a:pt x="269" y="5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 1465">
                <a:extLst>
                  <a:ext uri="{FF2B5EF4-FFF2-40B4-BE49-F238E27FC236}">
                    <a16:creationId xmlns:a16="http://schemas.microsoft.com/office/drawing/2014/main" id="{22B3B058-BDAC-5C40-2889-8C75D593D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9801" y="4095751"/>
                <a:ext cx="36513" cy="34925"/>
              </a:xfrm>
              <a:custGeom>
                <a:avLst/>
                <a:gdLst>
                  <a:gd name="T0" fmla="*/ 197 w 413"/>
                  <a:gd name="T1" fmla="*/ 133 h 388"/>
                  <a:gd name="T2" fmla="*/ 152 w 413"/>
                  <a:gd name="T3" fmla="*/ 154 h 388"/>
                  <a:gd name="T4" fmla="*/ 137 w 413"/>
                  <a:gd name="T5" fmla="*/ 198 h 388"/>
                  <a:gd name="T6" fmla="*/ 157 w 413"/>
                  <a:gd name="T7" fmla="*/ 239 h 388"/>
                  <a:gd name="T8" fmla="*/ 197 w 413"/>
                  <a:gd name="T9" fmla="*/ 254 h 388"/>
                  <a:gd name="T10" fmla="*/ 243 w 413"/>
                  <a:gd name="T11" fmla="*/ 234 h 388"/>
                  <a:gd name="T12" fmla="*/ 237 w 413"/>
                  <a:gd name="T13" fmla="*/ 149 h 388"/>
                  <a:gd name="T14" fmla="*/ 197 w 413"/>
                  <a:gd name="T15" fmla="*/ 133 h 388"/>
                  <a:gd name="T16" fmla="*/ 197 w 413"/>
                  <a:gd name="T17" fmla="*/ 388 h 388"/>
                  <a:gd name="T18" fmla="*/ 69 w 413"/>
                  <a:gd name="T19" fmla="*/ 339 h 388"/>
                  <a:gd name="T20" fmla="*/ 4 w 413"/>
                  <a:gd name="T21" fmla="*/ 205 h 388"/>
                  <a:gd name="T22" fmla="*/ 52 w 413"/>
                  <a:gd name="T23" fmla="*/ 65 h 388"/>
                  <a:gd name="T24" fmla="*/ 197 w 413"/>
                  <a:gd name="T25" fmla="*/ 0 h 388"/>
                  <a:gd name="T26" fmla="*/ 326 w 413"/>
                  <a:gd name="T27" fmla="*/ 49 h 388"/>
                  <a:gd name="T28" fmla="*/ 342 w 413"/>
                  <a:gd name="T29" fmla="*/ 322 h 388"/>
                  <a:gd name="T30" fmla="*/ 197 w 413"/>
                  <a:gd name="T31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3" h="388">
                    <a:moveTo>
                      <a:pt x="197" y="133"/>
                    </a:moveTo>
                    <a:cubicBezTo>
                      <a:pt x="180" y="133"/>
                      <a:pt x="164" y="140"/>
                      <a:pt x="152" y="154"/>
                    </a:cubicBezTo>
                    <a:cubicBezTo>
                      <a:pt x="141" y="166"/>
                      <a:pt x="136" y="182"/>
                      <a:pt x="137" y="198"/>
                    </a:cubicBezTo>
                    <a:cubicBezTo>
                      <a:pt x="138" y="214"/>
                      <a:pt x="145" y="228"/>
                      <a:pt x="157" y="239"/>
                    </a:cubicBezTo>
                    <a:cubicBezTo>
                      <a:pt x="168" y="249"/>
                      <a:pt x="182" y="254"/>
                      <a:pt x="197" y="254"/>
                    </a:cubicBezTo>
                    <a:cubicBezTo>
                      <a:pt x="215" y="254"/>
                      <a:pt x="231" y="247"/>
                      <a:pt x="243" y="234"/>
                    </a:cubicBezTo>
                    <a:cubicBezTo>
                      <a:pt x="265" y="209"/>
                      <a:pt x="262" y="171"/>
                      <a:pt x="237" y="149"/>
                    </a:cubicBezTo>
                    <a:cubicBezTo>
                      <a:pt x="226" y="139"/>
                      <a:pt x="212" y="133"/>
                      <a:pt x="197" y="133"/>
                    </a:cubicBezTo>
                    <a:close/>
                    <a:moveTo>
                      <a:pt x="197" y="388"/>
                    </a:moveTo>
                    <a:cubicBezTo>
                      <a:pt x="150" y="388"/>
                      <a:pt x="104" y="370"/>
                      <a:pt x="69" y="339"/>
                    </a:cubicBezTo>
                    <a:cubicBezTo>
                      <a:pt x="30" y="305"/>
                      <a:pt x="7" y="257"/>
                      <a:pt x="4" y="205"/>
                    </a:cubicBezTo>
                    <a:cubicBezTo>
                      <a:pt x="0" y="154"/>
                      <a:pt x="18" y="104"/>
                      <a:pt x="52" y="65"/>
                    </a:cubicBezTo>
                    <a:cubicBezTo>
                      <a:pt x="89" y="24"/>
                      <a:pt x="142" y="0"/>
                      <a:pt x="197" y="0"/>
                    </a:cubicBezTo>
                    <a:cubicBezTo>
                      <a:pt x="245" y="0"/>
                      <a:pt x="290" y="17"/>
                      <a:pt x="326" y="49"/>
                    </a:cubicBezTo>
                    <a:cubicBezTo>
                      <a:pt x="406" y="120"/>
                      <a:pt x="413" y="243"/>
                      <a:pt x="342" y="322"/>
                    </a:cubicBezTo>
                    <a:cubicBezTo>
                      <a:pt x="306" y="364"/>
                      <a:pt x="253" y="388"/>
                      <a:pt x="197" y="3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 1466">
                <a:extLst>
                  <a:ext uri="{FF2B5EF4-FFF2-40B4-BE49-F238E27FC236}">
                    <a16:creationId xmlns:a16="http://schemas.microsoft.com/office/drawing/2014/main" id="{A7DEC9DD-32B2-DB57-9FDD-DE3C453059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8851" y="4138613"/>
                <a:ext cx="28575" cy="26988"/>
              </a:xfrm>
              <a:custGeom>
                <a:avLst/>
                <a:gdLst>
                  <a:gd name="T0" fmla="*/ 156 w 312"/>
                  <a:gd name="T1" fmla="*/ 139 h 308"/>
                  <a:gd name="T2" fmla="*/ 138 w 312"/>
                  <a:gd name="T3" fmla="*/ 158 h 308"/>
                  <a:gd name="T4" fmla="*/ 156 w 312"/>
                  <a:gd name="T5" fmla="*/ 174 h 308"/>
                  <a:gd name="T6" fmla="*/ 157 w 312"/>
                  <a:gd name="T7" fmla="*/ 174 h 308"/>
                  <a:gd name="T8" fmla="*/ 174 w 312"/>
                  <a:gd name="T9" fmla="*/ 155 h 308"/>
                  <a:gd name="T10" fmla="*/ 156 w 312"/>
                  <a:gd name="T11" fmla="*/ 139 h 308"/>
                  <a:gd name="T12" fmla="*/ 156 w 312"/>
                  <a:gd name="T13" fmla="*/ 308 h 308"/>
                  <a:gd name="T14" fmla="*/ 5 w 312"/>
                  <a:gd name="T15" fmla="*/ 166 h 308"/>
                  <a:gd name="T16" fmla="*/ 147 w 312"/>
                  <a:gd name="T17" fmla="*/ 6 h 308"/>
                  <a:gd name="T18" fmla="*/ 307 w 312"/>
                  <a:gd name="T19" fmla="*/ 147 h 308"/>
                  <a:gd name="T20" fmla="*/ 165 w 312"/>
                  <a:gd name="T21" fmla="*/ 307 h 308"/>
                  <a:gd name="T22" fmla="*/ 156 w 312"/>
                  <a:gd name="T23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08">
                    <a:moveTo>
                      <a:pt x="156" y="139"/>
                    </a:moveTo>
                    <a:cubicBezTo>
                      <a:pt x="145" y="139"/>
                      <a:pt x="138" y="148"/>
                      <a:pt x="138" y="158"/>
                    </a:cubicBezTo>
                    <a:cubicBezTo>
                      <a:pt x="139" y="167"/>
                      <a:pt x="147" y="174"/>
                      <a:pt x="156" y="174"/>
                    </a:cubicBezTo>
                    <a:lnTo>
                      <a:pt x="157" y="174"/>
                    </a:lnTo>
                    <a:cubicBezTo>
                      <a:pt x="167" y="174"/>
                      <a:pt x="175" y="165"/>
                      <a:pt x="174" y="155"/>
                    </a:cubicBezTo>
                    <a:cubicBezTo>
                      <a:pt x="173" y="146"/>
                      <a:pt x="166" y="139"/>
                      <a:pt x="156" y="139"/>
                    </a:cubicBezTo>
                    <a:close/>
                    <a:moveTo>
                      <a:pt x="156" y="308"/>
                    </a:moveTo>
                    <a:cubicBezTo>
                      <a:pt x="76" y="308"/>
                      <a:pt x="10" y="245"/>
                      <a:pt x="5" y="166"/>
                    </a:cubicBezTo>
                    <a:cubicBezTo>
                      <a:pt x="0" y="82"/>
                      <a:pt x="64" y="11"/>
                      <a:pt x="147" y="6"/>
                    </a:cubicBezTo>
                    <a:cubicBezTo>
                      <a:pt x="230" y="0"/>
                      <a:pt x="302" y="65"/>
                      <a:pt x="307" y="147"/>
                    </a:cubicBezTo>
                    <a:cubicBezTo>
                      <a:pt x="312" y="230"/>
                      <a:pt x="248" y="302"/>
                      <a:pt x="165" y="307"/>
                    </a:cubicBezTo>
                    <a:cubicBezTo>
                      <a:pt x="162" y="308"/>
                      <a:pt x="159" y="308"/>
                      <a:pt x="156" y="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 1467">
                <a:extLst>
                  <a:ext uri="{FF2B5EF4-FFF2-40B4-BE49-F238E27FC236}">
                    <a16:creationId xmlns:a16="http://schemas.microsoft.com/office/drawing/2014/main" id="{14F8E784-4F88-EB76-5C7C-E7449B4E8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589" y="4183063"/>
                <a:ext cx="20638" cy="14288"/>
              </a:xfrm>
              <a:custGeom>
                <a:avLst/>
                <a:gdLst>
                  <a:gd name="T0" fmla="*/ 70 w 237"/>
                  <a:gd name="T1" fmla="*/ 149 h 149"/>
                  <a:gd name="T2" fmla="*/ 4 w 237"/>
                  <a:gd name="T3" fmla="*/ 89 h 149"/>
                  <a:gd name="T4" fmla="*/ 63 w 237"/>
                  <a:gd name="T5" fmla="*/ 16 h 149"/>
                  <a:gd name="T6" fmla="*/ 156 w 237"/>
                  <a:gd name="T7" fmla="*/ 5 h 149"/>
                  <a:gd name="T8" fmla="*/ 232 w 237"/>
                  <a:gd name="T9" fmla="*/ 62 h 149"/>
                  <a:gd name="T10" fmla="*/ 175 w 237"/>
                  <a:gd name="T11" fmla="*/ 137 h 149"/>
                  <a:gd name="T12" fmla="*/ 76 w 237"/>
                  <a:gd name="T13" fmla="*/ 149 h 149"/>
                  <a:gd name="T14" fmla="*/ 70 w 237"/>
                  <a:gd name="T15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7" h="149">
                    <a:moveTo>
                      <a:pt x="70" y="149"/>
                    </a:moveTo>
                    <a:cubicBezTo>
                      <a:pt x="36" y="149"/>
                      <a:pt x="7" y="124"/>
                      <a:pt x="4" y="89"/>
                    </a:cubicBezTo>
                    <a:cubicBezTo>
                      <a:pt x="0" y="53"/>
                      <a:pt x="27" y="20"/>
                      <a:pt x="63" y="16"/>
                    </a:cubicBezTo>
                    <a:cubicBezTo>
                      <a:pt x="93" y="14"/>
                      <a:pt x="125" y="10"/>
                      <a:pt x="156" y="5"/>
                    </a:cubicBezTo>
                    <a:cubicBezTo>
                      <a:pt x="193" y="0"/>
                      <a:pt x="227" y="25"/>
                      <a:pt x="232" y="62"/>
                    </a:cubicBezTo>
                    <a:cubicBezTo>
                      <a:pt x="237" y="98"/>
                      <a:pt x="212" y="132"/>
                      <a:pt x="175" y="137"/>
                    </a:cubicBezTo>
                    <a:cubicBezTo>
                      <a:pt x="141" y="142"/>
                      <a:pt x="108" y="146"/>
                      <a:pt x="76" y="149"/>
                    </a:cubicBezTo>
                    <a:cubicBezTo>
                      <a:pt x="74" y="149"/>
                      <a:pt x="72" y="149"/>
                      <a:pt x="7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 1468">
                <a:extLst>
                  <a:ext uri="{FF2B5EF4-FFF2-40B4-BE49-F238E27FC236}">
                    <a16:creationId xmlns:a16="http://schemas.microsoft.com/office/drawing/2014/main" id="{C22546DB-D97D-87FA-9DDD-70040E0B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4" y="4162426"/>
                <a:ext cx="49213" cy="28575"/>
              </a:xfrm>
              <a:custGeom>
                <a:avLst/>
                <a:gdLst>
                  <a:gd name="T0" fmla="*/ 74 w 558"/>
                  <a:gd name="T1" fmla="*/ 307 h 307"/>
                  <a:gd name="T2" fmla="*/ 10 w 558"/>
                  <a:gd name="T3" fmla="*/ 259 h 307"/>
                  <a:gd name="T4" fmla="*/ 55 w 558"/>
                  <a:gd name="T5" fmla="*/ 176 h 307"/>
                  <a:gd name="T6" fmla="*/ 451 w 558"/>
                  <a:gd name="T7" fmla="*/ 17 h 307"/>
                  <a:gd name="T8" fmla="*/ 541 w 558"/>
                  <a:gd name="T9" fmla="*/ 45 h 307"/>
                  <a:gd name="T10" fmla="*/ 513 w 558"/>
                  <a:gd name="T11" fmla="*/ 135 h 307"/>
                  <a:gd name="T12" fmla="*/ 92 w 558"/>
                  <a:gd name="T13" fmla="*/ 305 h 307"/>
                  <a:gd name="T14" fmla="*/ 74 w 558"/>
                  <a:gd name="T15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8" h="307">
                    <a:moveTo>
                      <a:pt x="74" y="307"/>
                    </a:moveTo>
                    <a:cubicBezTo>
                      <a:pt x="45" y="307"/>
                      <a:pt x="18" y="288"/>
                      <a:pt x="10" y="259"/>
                    </a:cubicBezTo>
                    <a:cubicBezTo>
                      <a:pt x="0" y="224"/>
                      <a:pt x="20" y="187"/>
                      <a:pt x="55" y="176"/>
                    </a:cubicBezTo>
                    <a:cubicBezTo>
                      <a:pt x="192" y="137"/>
                      <a:pt x="325" y="83"/>
                      <a:pt x="451" y="17"/>
                    </a:cubicBezTo>
                    <a:cubicBezTo>
                      <a:pt x="484" y="0"/>
                      <a:pt x="524" y="12"/>
                      <a:pt x="541" y="45"/>
                    </a:cubicBezTo>
                    <a:cubicBezTo>
                      <a:pt x="558" y="77"/>
                      <a:pt x="546" y="118"/>
                      <a:pt x="513" y="135"/>
                    </a:cubicBezTo>
                    <a:cubicBezTo>
                      <a:pt x="380" y="206"/>
                      <a:pt x="238" y="262"/>
                      <a:pt x="92" y="305"/>
                    </a:cubicBezTo>
                    <a:cubicBezTo>
                      <a:pt x="86" y="306"/>
                      <a:pt x="80" y="307"/>
                      <a:pt x="74" y="3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Freeform 1469">
                <a:extLst>
                  <a:ext uri="{FF2B5EF4-FFF2-40B4-BE49-F238E27FC236}">
                    <a16:creationId xmlns:a16="http://schemas.microsoft.com/office/drawing/2014/main" id="{B1A926A8-661C-42FB-A1BA-643A2B08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4154488"/>
                <a:ext cx="11113" cy="11113"/>
              </a:xfrm>
              <a:custGeom>
                <a:avLst/>
                <a:gdLst>
                  <a:gd name="T0" fmla="*/ 63 w 126"/>
                  <a:gd name="T1" fmla="*/ 126 h 126"/>
                  <a:gd name="T2" fmla="*/ 57 w 126"/>
                  <a:gd name="T3" fmla="*/ 125 h 126"/>
                  <a:gd name="T4" fmla="*/ 1 w 126"/>
                  <a:gd name="T5" fmla="*/ 66 h 126"/>
                  <a:gd name="T6" fmla="*/ 16 w 126"/>
                  <a:gd name="T7" fmla="*/ 28 h 126"/>
                  <a:gd name="T8" fmla="*/ 59 w 126"/>
                  <a:gd name="T9" fmla="*/ 3 h 126"/>
                  <a:gd name="T10" fmla="*/ 122 w 126"/>
                  <a:gd name="T11" fmla="*/ 56 h 126"/>
                  <a:gd name="T12" fmla="*/ 106 w 126"/>
                  <a:gd name="T13" fmla="*/ 107 h 126"/>
                  <a:gd name="T14" fmla="*/ 63 w 126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126">
                    <a:moveTo>
                      <a:pt x="63" y="126"/>
                    </a:moveTo>
                    <a:cubicBezTo>
                      <a:pt x="61" y="126"/>
                      <a:pt x="59" y="125"/>
                      <a:pt x="57" y="125"/>
                    </a:cubicBezTo>
                    <a:cubicBezTo>
                      <a:pt x="25" y="124"/>
                      <a:pt x="0" y="98"/>
                      <a:pt x="1" y="66"/>
                    </a:cubicBezTo>
                    <a:cubicBezTo>
                      <a:pt x="1" y="51"/>
                      <a:pt x="7" y="38"/>
                      <a:pt x="16" y="28"/>
                    </a:cubicBezTo>
                    <a:cubicBezTo>
                      <a:pt x="25" y="14"/>
                      <a:pt x="41" y="4"/>
                      <a:pt x="59" y="3"/>
                    </a:cubicBezTo>
                    <a:cubicBezTo>
                      <a:pt x="91" y="0"/>
                      <a:pt x="119" y="24"/>
                      <a:pt x="122" y="56"/>
                    </a:cubicBezTo>
                    <a:cubicBezTo>
                      <a:pt x="126" y="83"/>
                      <a:pt x="114" y="100"/>
                      <a:pt x="106" y="107"/>
                    </a:cubicBezTo>
                    <a:cubicBezTo>
                      <a:pt x="100" y="114"/>
                      <a:pt x="85" y="126"/>
                      <a:pt x="63" y="1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Freeform 1470">
                <a:extLst>
                  <a:ext uri="{FF2B5EF4-FFF2-40B4-BE49-F238E27FC236}">
                    <a16:creationId xmlns:a16="http://schemas.microsoft.com/office/drawing/2014/main" id="{79FE10B2-3D4D-C4D1-5277-2F06A18DE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0951" y="4141788"/>
                <a:ext cx="12700" cy="11113"/>
              </a:xfrm>
              <a:custGeom>
                <a:avLst/>
                <a:gdLst>
                  <a:gd name="T0" fmla="*/ 67 w 128"/>
                  <a:gd name="T1" fmla="*/ 122 h 122"/>
                  <a:gd name="T2" fmla="*/ 46 w 128"/>
                  <a:gd name="T3" fmla="*/ 118 h 122"/>
                  <a:gd name="T4" fmla="*/ 1 w 128"/>
                  <a:gd name="T5" fmla="*/ 61 h 122"/>
                  <a:gd name="T6" fmla="*/ 53 w 128"/>
                  <a:gd name="T7" fmla="*/ 4 h 122"/>
                  <a:gd name="T8" fmla="*/ 63 w 128"/>
                  <a:gd name="T9" fmla="*/ 2 h 122"/>
                  <a:gd name="T10" fmla="*/ 125 w 128"/>
                  <a:gd name="T11" fmla="*/ 55 h 122"/>
                  <a:gd name="T12" fmla="*/ 98 w 128"/>
                  <a:gd name="T13" fmla="*/ 113 h 122"/>
                  <a:gd name="T14" fmla="*/ 67 w 128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22">
                    <a:moveTo>
                      <a:pt x="67" y="122"/>
                    </a:moveTo>
                    <a:cubicBezTo>
                      <a:pt x="59" y="122"/>
                      <a:pt x="52" y="121"/>
                      <a:pt x="46" y="118"/>
                    </a:cubicBezTo>
                    <a:cubicBezTo>
                      <a:pt x="20" y="112"/>
                      <a:pt x="0" y="89"/>
                      <a:pt x="1" y="61"/>
                    </a:cubicBezTo>
                    <a:cubicBezTo>
                      <a:pt x="1" y="31"/>
                      <a:pt x="24" y="7"/>
                      <a:pt x="53" y="4"/>
                    </a:cubicBezTo>
                    <a:cubicBezTo>
                      <a:pt x="56" y="3"/>
                      <a:pt x="59" y="2"/>
                      <a:pt x="63" y="2"/>
                    </a:cubicBezTo>
                    <a:cubicBezTo>
                      <a:pt x="94" y="0"/>
                      <a:pt x="122" y="23"/>
                      <a:pt x="125" y="55"/>
                    </a:cubicBezTo>
                    <a:cubicBezTo>
                      <a:pt x="128" y="89"/>
                      <a:pt x="109" y="106"/>
                      <a:pt x="98" y="113"/>
                    </a:cubicBezTo>
                    <a:cubicBezTo>
                      <a:pt x="89" y="119"/>
                      <a:pt x="78" y="122"/>
                      <a:pt x="67" y="1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Freeform 1471">
                <a:extLst>
                  <a:ext uri="{FF2B5EF4-FFF2-40B4-BE49-F238E27FC236}">
                    <a16:creationId xmlns:a16="http://schemas.microsoft.com/office/drawing/2014/main" id="{69758F61-FF09-BDD3-3DE7-82342A559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3930651"/>
                <a:ext cx="19050" cy="52388"/>
              </a:xfrm>
              <a:custGeom>
                <a:avLst/>
                <a:gdLst>
                  <a:gd name="T0" fmla="*/ 68 w 202"/>
                  <a:gd name="T1" fmla="*/ 577 h 577"/>
                  <a:gd name="T2" fmla="*/ 65 w 202"/>
                  <a:gd name="T3" fmla="*/ 577 h 577"/>
                  <a:gd name="T4" fmla="*/ 1 w 202"/>
                  <a:gd name="T5" fmla="*/ 508 h 577"/>
                  <a:gd name="T6" fmla="*/ 64 w 202"/>
                  <a:gd name="T7" fmla="*/ 58 h 577"/>
                  <a:gd name="T8" fmla="*/ 144 w 202"/>
                  <a:gd name="T9" fmla="*/ 9 h 577"/>
                  <a:gd name="T10" fmla="*/ 193 w 202"/>
                  <a:gd name="T11" fmla="*/ 90 h 577"/>
                  <a:gd name="T12" fmla="*/ 134 w 202"/>
                  <a:gd name="T13" fmla="*/ 512 h 577"/>
                  <a:gd name="T14" fmla="*/ 68 w 202"/>
                  <a:gd name="T15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577">
                    <a:moveTo>
                      <a:pt x="68" y="577"/>
                    </a:moveTo>
                    <a:lnTo>
                      <a:pt x="65" y="577"/>
                    </a:lnTo>
                    <a:cubicBezTo>
                      <a:pt x="29" y="575"/>
                      <a:pt x="0" y="544"/>
                      <a:pt x="1" y="508"/>
                    </a:cubicBezTo>
                    <a:cubicBezTo>
                      <a:pt x="6" y="356"/>
                      <a:pt x="27" y="205"/>
                      <a:pt x="64" y="58"/>
                    </a:cubicBezTo>
                    <a:cubicBezTo>
                      <a:pt x="72" y="22"/>
                      <a:pt x="108" y="0"/>
                      <a:pt x="144" y="9"/>
                    </a:cubicBezTo>
                    <a:cubicBezTo>
                      <a:pt x="180" y="18"/>
                      <a:pt x="202" y="54"/>
                      <a:pt x="193" y="90"/>
                    </a:cubicBezTo>
                    <a:cubicBezTo>
                      <a:pt x="159" y="228"/>
                      <a:pt x="139" y="370"/>
                      <a:pt x="134" y="512"/>
                    </a:cubicBezTo>
                    <a:cubicBezTo>
                      <a:pt x="133" y="548"/>
                      <a:pt x="104" y="577"/>
                      <a:pt x="68" y="57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Freeform 1472">
                <a:extLst>
                  <a:ext uri="{FF2B5EF4-FFF2-40B4-BE49-F238E27FC236}">
                    <a16:creationId xmlns:a16="http://schemas.microsoft.com/office/drawing/2014/main" id="{1F7B75C1-B1BF-E489-E492-6547D1101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4" y="3910013"/>
                <a:ext cx="12700" cy="14288"/>
              </a:xfrm>
              <a:custGeom>
                <a:avLst/>
                <a:gdLst>
                  <a:gd name="T0" fmla="*/ 73 w 147"/>
                  <a:gd name="T1" fmla="*/ 145 h 145"/>
                  <a:gd name="T2" fmla="*/ 10 w 147"/>
                  <a:gd name="T3" fmla="*/ 97 h 145"/>
                  <a:gd name="T4" fmla="*/ 16 w 147"/>
                  <a:gd name="T5" fmla="*/ 38 h 145"/>
                  <a:gd name="T6" fmla="*/ 67 w 147"/>
                  <a:gd name="T7" fmla="*/ 7 h 145"/>
                  <a:gd name="T8" fmla="*/ 144 w 147"/>
                  <a:gd name="T9" fmla="*/ 61 h 145"/>
                  <a:gd name="T10" fmla="*/ 128 w 147"/>
                  <a:gd name="T11" fmla="*/ 116 h 145"/>
                  <a:gd name="T12" fmla="*/ 91 w 147"/>
                  <a:gd name="T13" fmla="*/ 143 h 145"/>
                  <a:gd name="T14" fmla="*/ 73 w 147"/>
                  <a:gd name="T15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5">
                    <a:moveTo>
                      <a:pt x="73" y="145"/>
                    </a:moveTo>
                    <a:cubicBezTo>
                      <a:pt x="45" y="145"/>
                      <a:pt x="18" y="126"/>
                      <a:pt x="10" y="97"/>
                    </a:cubicBezTo>
                    <a:cubicBezTo>
                      <a:pt x="0" y="69"/>
                      <a:pt x="9" y="48"/>
                      <a:pt x="16" y="38"/>
                    </a:cubicBezTo>
                    <a:cubicBezTo>
                      <a:pt x="22" y="28"/>
                      <a:pt x="38" y="10"/>
                      <a:pt x="67" y="7"/>
                    </a:cubicBezTo>
                    <a:cubicBezTo>
                      <a:pt x="104" y="0"/>
                      <a:pt x="138" y="25"/>
                      <a:pt x="144" y="61"/>
                    </a:cubicBezTo>
                    <a:cubicBezTo>
                      <a:pt x="147" y="82"/>
                      <a:pt x="141" y="102"/>
                      <a:pt x="128" y="116"/>
                    </a:cubicBezTo>
                    <a:cubicBezTo>
                      <a:pt x="120" y="129"/>
                      <a:pt x="107" y="139"/>
                      <a:pt x="91" y="143"/>
                    </a:cubicBezTo>
                    <a:cubicBezTo>
                      <a:pt x="85" y="144"/>
                      <a:pt x="79" y="145"/>
                      <a:pt x="73" y="1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1473">
                <a:extLst>
                  <a:ext uri="{FF2B5EF4-FFF2-40B4-BE49-F238E27FC236}">
                    <a16:creationId xmlns:a16="http://schemas.microsoft.com/office/drawing/2014/main" id="{9842EA43-C635-D7A8-3D40-4D6E06021C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8051" y="3890963"/>
                <a:ext cx="12700" cy="12700"/>
              </a:xfrm>
              <a:custGeom>
                <a:avLst/>
                <a:gdLst>
                  <a:gd name="T0" fmla="*/ 74 w 141"/>
                  <a:gd name="T1" fmla="*/ 74 h 146"/>
                  <a:gd name="T2" fmla="*/ 84 w 141"/>
                  <a:gd name="T3" fmla="*/ 137 h 146"/>
                  <a:gd name="T4" fmla="*/ 85 w 141"/>
                  <a:gd name="T5" fmla="*/ 137 h 146"/>
                  <a:gd name="T6" fmla="*/ 74 w 141"/>
                  <a:gd name="T7" fmla="*/ 74 h 146"/>
                  <a:gd name="T8" fmla="*/ 73 w 141"/>
                  <a:gd name="T9" fmla="*/ 146 h 146"/>
                  <a:gd name="T10" fmla="*/ 14 w 141"/>
                  <a:gd name="T11" fmla="*/ 111 h 146"/>
                  <a:gd name="T12" fmla="*/ 6 w 141"/>
                  <a:gd name="T13" fmla="*/ 52 h 146"/>
                  <a:gd name="T14" fmla="*/ 62 w 141"/>
                  <a:gd name="T15" fmla="*/ 6 h 146"/>
                  <a:gd name="T16" fmla="*/ 139 w 141"/>
                  <a:gd name="T17" fmla="*/ 61 h 146"/>
                  <a:gd name="T18" fmla="*/ 140 w 141"/>
                  <a:gd name="T19" fmla="*/ 77 h 146"/>
                  <a:gd name="T20" fmla="*/ 91 w 141"/>
                  <a:gd name="T21" fmla="*/ 144 h 146"/>
                  <a:gd name="T22" fmla="*/ 73 w 141"/>
                  <a:gd name="T2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146">
                    <a:moveTo>
                      <a:pt x="74" y="74"/>
                    </a:moveTo>
                    <a:lnTo>
                      <a:pt x="84" y="137"/>
                    </a:lnTo>
                    <a:lnTo>
                      <a:pt x="85" y="137"/>
                    </a:lnTo>
                    <a:lnTo>
                      <a:pt x="74" y="74"/>
                    </a:lnTo>
                    <a:close/>
                    <a:moveTo>
                      <a:pt x="73" y="146"/>
                    </a:moveTo>
                    <a:cubicBezTo>
                      <a:pt x="49" y="146"/>
                      <a:pt x="26" y="132"/>
                      <a:pt x="14" y="111"/>
                    </a:cubicBezTo>
                    <a:cubicBezTo>
                      <a:pt x="3" y="93"/>
                      <a:pt x="0" y="71"/>
                      <a:pt x="6" y="52"/>
                    </a:cubicBezTo>
                    <a:cubicBezTo>
                      <a:pt x="10" y="40"/>
                      <a:pt x="23" y="13"/>
                      <a:pt x="62" y="6"/>
                    </a:cubicBezTo>
                    <a:cubicBezTo>
                      <a:pt x="99" y="0"/>
                      <a:pt x="133" y="24"/>
                      <a:pt x="139" y="61"/>
                    </a:cubicBezTo>
                    <a:cubicBezTo>
                      <a:pt x="140" y="66"/>
                      <a:pt x="140" y="71"/>
                      <a:pt x="140" y="77"/>
                    </a:cubicBezTo>
                    <a:cubicBezTo>
                      <a:pt x="141" y="107"/>
                      <a:pt x="121" y="136"/>
                      <a:pt x="91" y="144"/>
                    </a:cubicBezTo>
                    <a:cubicBezTo>
                      <a:pt x="85" y="145"/>
                      <a:pt x="79" y="146"/>
                      <a:pt x="73" y="1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Freeform 1474">
                <a:extLst>
                  <a:ext uri="{FF2B5EF4-FFF2-40B4-BE49-F238E27FC236}">
                    <a16:creationId xmlns:a16="http://schemas.microsoft.com/office/drawing/2014/main" id="{9453DAE8-2EAC-1D34-06CD-AA623D4A7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664" y="3802063"/>
                <a:ext cx="11113" cy="11113"/>
              </a:xfrm>
              <a:custGeom>
                <a:avLst/>
                <a:gdLst>
                  <a:gd name="T0" fmla="*/ 53 w 125"/>
                  <a:gd name="T1" fmla="*/ 120 h 121"/>
                  <a:gd name="T2" fmla="*/ 4 w 125"/>
                  <a:gd name="T3" fmla="*/ 54 h 121"/>
                  <a:gd name="T4" fmla="*/ 71 w 125"/>
                  <a:gd name="T5" fmla="*/ 5 h 121"/>
                  <a:gd name="T6" fmla="*/ 71 w 125"/>
                  <a:gd name="T7" fmla="*/ 5 h 121"/>
                  <a:gd name="T8" fmla="*/ 120 w 125"/>
                  <a:gd name="T9" fmla="*/ 71 h 121"/>
                  <a:gd name="T10" fmla="*/ 62 w 125"/>
                  <a:gd name="T11" fmla="*/ 121 h 121"/>
                  <a:gd name="T12" fmla="*/ 53 w 125"/>
                  <a:gd name="T13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21">
                    <a:moveTo>
                      <a:pt x="53" y="120"/>
                    </a:moveTo>
                    <a:cubicBezTo>
                      <a:pt x="22" y="115"/>
                      <a:pt x="0" y="86"/>
                      <a:pt x="4" y="54"/>
                    </a:cubicBezTo>
                    <a:cubicBezTo>
                      <a:pt x="9" y="22"/>
                      <a:pt x="39" y="0"/>
                      <a:pt x="71" y="5"/>
                    </a:cubicBezTo>
                    <a:lnTo>
                      <a:pt x="71" y="5"/>
                    </a:lnTo>
                    <a:cubicBezTo>
                      <a:pt x="103" y="10"/>
                      <a:pt x="125" y="39"/>
                      <a:pt x="120" y="71"/>
                    </a:cubicBezTo>
                    <a:cubicBezTo>
                      <a:pt x="115" y="100"/>
                      <a:pt x="91" y="121"/>
                      <a:pt x="62" y="121"/>
                    </a:cubicBezTo>
                    <a:cubicBezTo>
                      <a:pt x="59" y="121"/>
                      <a:pt x="56" y="121"/>
                      <a:pt x="53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1475">
                <a:extLst>
                  <a:ext uri="{FF2B5EF4-FFF2-40B4-BE49-F238E27FC236}">
                    <a16:creationId xmlns:a16="http://schemas.microsoft.com/office/drawing/2014/main" id="{D63E5244-80A6-6A41-F56E-3E7A350BE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7576" y="3805238"/>
                <a:ext cx="161925" cy="274638"/>
              </a:xfrm>
              <a:custGeom>
                <a:avLst/>
                <a:gdLst>
                  <a:gd name="T0" fmla="*/ 1713 w 1788"/>
                  <a:gd name="T1" fmla="*/ 6 h 3067"/>
                  <a:gd name="T2" fmla="*/ 1735 w 1788"/>
                  <a:gd name="T3" fmla="*/ 121 h 3067"/>
                  <a:gd name="T4" fmla="*/ 1667 w 1788"/>
                  <a:gd name="T5" fmla="*/ 74 h 3067"/>
                  <a:gd name="T6" fmla="*/ 1400 w 1788"/>
                  <a:gd name="T7" fmla="*/ 92 h 3067"/>
                  <a:gd name="T8" fmla="*/ 1439 w 1788"/>
                  <a:gd name="T9" fmla="*/ 202 h 3067"/>
                  <a:gd name="T10" fmla="*/ 1364 w 1788"/>
                  <a:gd name="T11" fmla="*/ 167 h 3067"/>
                  <a:gd name="T12" fmla="*/ 1103 w 1788"/>
                  <a:gd name="T13" fmla="*/ 225 h 3067"/>
                  <a:gd name="T14" fmla="*/ 1159 w 1788"/>
                  <a:gd name="T15" fmla="*/ 327 h 3067"/>
                  <a:gd name="T16" fmla="*/ 1131 w 1788"/>
                  <a:gd name="T17" fmla="*/ 335 h 3067"/>
                  <a:gd name="T18" fmla="*/ 819 w 1788"/>
                  <a:gd name="T19" fmla="*/ 484 h 3067"/>
                  <a:gd name="T20" fmla="*/ 912 w 1788"/>
                  <a:gd name="T21" fmla="*/ 413 h 3067"/>
                  <a:gd name="T22" fmla="*/ 901 w 1788"/>
                  <a:gd name="T23" fmla="*/ 495 h 3067"/>
                  <a:gd name="T24" fmla="*/ 819 w 1788"/>
                  <a:gd name="T25" fmla="*/ 484 h 3067"/>
                  <a:gd name="T26" fmla="*/ 587 w 1788"/>
                  <a:gd name="T27" fmla="*/ 618 h 3067"/>
                  <a:gd name="T28" fmla="*/ 670 w 1788"/>
                  <a:gd name="T29" fmla="*/ 617 h 3067"/>
                  <a:gd name="T30" fmla="*/ 629 w 1788"/>
                  <a:gd name="T31" fmla="*/ 717 h 3067"/>
                  <a:gd name="T32" fmla="*/ 395 w 1788"/>
                  <a:gd name="T33" fmla="*/ 951 h 3067"/>
                  <a:gd name="T34" fmla="*/ 462 w 1788"/>
                  <a:gd name="T35" fmla="*/ 855 h 3067"/>
                  <a:gd name="T36" fmla="*/ 428 w 1788"/>
                  <a:gd name="T37" fmla="*/ 962 h 3067"/>
                  <a:gd name="T38" fmla="*/ 242 w 1788"/>
                  <a:gd name="T39" fmla="*/ 1228 h 3067"/>
                  <a:gd name="T40" fmla="*/ 293 w 1788"/>
                  <a:gd name="T41" fmla="*/ 1124 h 3067"/>
                  <a:gd name="T42" fmla="*/ 268 w 1788"/>
                  <a:gd name="T43" fmla="*/ 1234 h 3067"/>
                  <a:gd name="T44" fmla="*/ 134 w 1788"/>
                  <a:gd name="T45" fmla="*/ 1525 h 3067"/>
                  <a:gd name="T46" fmla="*/ 168 w 1788"/>
                  <a:gd name="T47" fmla="*/ 1414 h 3067"/>
                  <a:gd name="T48" fmla="*/ 151 w 1788"/>
                  <a:gd name="T49" fmla="*/ 1528 h 3067"/>
                  <a:gd name="T50" fmla="*/ 72 w 1788"/>
                  <a:gd name="T51" fmla="*/ 1836 h 3067"/>
                  <a:gd name="T52" fmla="*/ 89 w 1788"/>
                  <a:gd name="T53" fmla="*/ 1720 h 3067"/>
                  <a:gd name="T54" fmla="*/ 81 w 1788"/>
                  <a:gd name="T55" fmla="*/ 1836 h 3067"/>
                  <a:gd name="T56" fmla="*/ 0 w 1788"/>
                  <a:gd name="T57" fmla="*/ 2094 h 3067"/>
                  <a:gd name="T58" fmla="*/ 58 w 1788"/>
                  <a:gd name="T59" fmla="*/ 2035 h 3067"/>
                  <a:gd name="T60" fmla="*/ 59 w 1788"/>
                  <a:gd name="T61" fmla="*/ 2152 h 3067"/>
                  <a:gd name="T62" fmla="*/ 0 w 1788"/>
                  <a:gd name="T63" fmla="*/ 2094 h 3067"/>
                  <a:gd name="T64" fmla="*/ 27 w 1788"/>
                  <a:gd name="T65" fmla="*/ 2418 h 3067"/>
                  <a:gd name="T66" fmla="*/ 142 w 1788"/>
                  <a:gd name="T67" fmla="*/ 2400 h 3067"/>
                  <a:gd name="T68" fmla="*/ 84 w 1788"/>
                  <a:gd name="T69" fmla="*/ 2467 h 3067"/>
                  <a:gd name="T70" fmla="*/ 104 w 1788"/>
                  <a:gd name="T71" fmla="*/ 2735 h 3067"/>
                  <a:gd name="T72" fmla="*/ 215 w 1788"/>
                  <a:gd name="T73" fmla="*/ 2698 h 3067"/>
                  <a:gd name="T74" fmla="*/ 159 w 1788"/>
                  <a:gd name="T75" fmla="*/ 2775 h 3067"/>
                  <a:gd name="T76" fmla="*/ 228 w 1788"/>
                  <a:gd name="T77" fmla="*/ 3035 h 3067"/>
                  <a:gd name="T78" fmla="*/ 332 w 1788"/>
                  <a:gd name="T79" fmla="*/ 2982 h 3067"/>
                  <a:gd name="T80" fmla="*/ 280 w 1788"/>
                  <a:gd name="T81" fmla="*/ 3067 h 3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8" h="3067">
                    <a:moveTo>
                      <a:pt x="1667" y="74"/>
                    </a:moveTo>
                    <a:cubicBezTo>
                      <a:pt x="1661" y="43"/>
                      <a:pt x="1682" y="12"/>
                      <a:pt x="1713" y="6"/>
                    </a:cubicBezTo>
                    <a:cubicBezTo>
                      <a:pt x="1745" y="0"/>
                      <a:pt x="1775" y="21"/>
                      <a:pt x="1782" y="52"/>
                    </a:cubicBezTo>
                    <a:cubicBezTo>
                      <a:pt x="1788" y="84"/>
                      <a:pt x="1767" y="114"/>
                      <a:pt x="1735" y="121"/>
                    </a:cubicBezTo>
                    <a:cubicBezTo>
                      <a:pt x="1732" y="121"/>
                      <a:pt x="1728" y="122"/>
                      <a:pt x="1724" y="122"/>
                    </a:cubicBezTo>
                    <a:cubicBezTo>
                      <a:pt x="1697" y="122"/>
                      <a:pt x="1672" y="102"/>
                      <a:pt x="1667" y="74"/>
                    </a:cubicBezTo>
                    <a:close/>
                    <a:moveTo>
                      <a:pt x="1364" y="167"/>
                    </a:moveTo>
                    <a:cubicBezTo>
                      <a:pt x="1353" y="136"/>
                      <a:pt x="1369" y="103"/>
                      <a:pt x="1400" y="92"/>
                    </a:cubicBezTo>
                    <a:cubicBezTo>
                      <a:pt x="1430" y="81"/>
                      <a:pt x="1463" y="97"/>
                      <a:pt x="1474" y="127"/>
                    </a:cubicBezTo>
                    <a:cubicBezTo>
                      <a:pt x="1485" y="158"/>
                      <a:pt x="1469" y="191"/>
                      <a:pt x="1439" y="202"/>
                    </a:cubicBezTo>
                    <a:cubicBezTo>
                      <a:pt x="1432" y="204"/>
                      <a:pt x="1426" y="205"/>
                      <a:pt x="1419" y="205"/>
                    </a:cubicBezTo>
                    <a:cubicBezTo>
                      <a:pt x="1395" y="205"/>
                      <a:pt x="1373" y="190"/>
                      <a:pt x="1364" y="167"/>
                    </a:cubicBezTo>
                    <a:close/>
                    <a:moveTo>
                      <a:pt x="1079" y="304"/>
                    </a:moveTo>
                    <a:cubicBezTo>
                      <a:pt x="1064" y="276"/>
                      <a:pt x="1075" y="240"/>
                      <a:pt x="1103" y="225"/>
                    </a:cubicBezTo>
                    <a:cubicBezTo>
                      <a:pt x="1131" y="210"/>
                      <a:pt x="1167" y="220"/>
                      <a:pt x="1182" y="248"/>
                    </a:cubicBezTo>
                    <a:cubicBezTo>
                      <a:pt x="1197" y="277"/>
                      <a:pt x="1187" y="312"/>
                      <a:pt x="1159" y="327"/>
                    </a:cubicBezTo>
                    <a:lnTo>
                      <a:pt x="1158" y="327"/>
                    </a:lnTo>
                    <a:cubicBezTo>
                      <a:pt x="1150" y="332"/>
                      <a:pt x="1140" y="335"/>
                      <a:pt x="1131" y="335"/>
                    </a:cubicBezTo>
                    <a:cubicBezTo>
                      <a:pt x="1110" y="335"/>
                      <a:pt x="1090" y="324"/>
                      <a:pt x="1079" y="304"/>
                    </a:cubicBezTo>
                    <a:close/>
                    <a:moveTo>
                      <a:pt x="819" y="484"/>
                    </a:moveTo>
                    <a:cubicBezTo>
                      <a:pt x="799" y="458"/>
                      <a:pt x="804" y="422"/>
                      <a:pt x="830" y="402"/>
                    </a:cubicBezTo>
                    <a:cubicBezTo>
                      <a:pt x="855" y="382"/>
                      <a:pt x="892" y="387"/>
                      <a:pt x="912" y="413"/>
                    </a:cubicBezTo>
                    <a:cubicBezTo>
                      <a:pt x="931" y="439"/>
                      <a:pt x="926" y="475"/>
                      <a:pt x="901" y="495"/>
                    </a:cubicBezTo>
                    <a:lnTo>
                      <a:pt x="901" y="495"/>
                    </a:lnTo>
                    <a:cubicBezTo>
                      <a:pt x="890" y="503"/>
                      <a:pt x="878" y="507"/>
                      <a:pt x="865" y="507"/>
                    </a:cubicBezTo>
                    <a:cubicBezTo>
                      <a:pt x="848" y="507"/>
                      <a:pt x="830" y="499"/>
                      <a:pt x="819" y="484"/>
                    </a:cubicBezTo>
                    <a:close/>
                    <a:moveTo>
                      <a:pt x="589" y="701"/>
                    </a:moveTo>
                    <a:cubicBezTo>
                      <a:pt x="566" y="679"/>
                      <a:pt x="565" y="642"/>
                      <a:pt x="587" y="618"/>
                    </a:cubicBezTo>
                    <a:lnTo>
                      <a:pt x="587" y="619"/>
                    </a:lnTo>
                    <a:cubicBezTo>
                      <a:pt x="610" y="595"/>
                      <a:pt x="646" y="595"/>
                      <a:pt x="670" y="617"/>
                    </a:cubicBezTo>
                    <a:cubicBezTo>
                      <a:pt x="693" y="639"/>
                      <a:pt x="694" y="676"/>
                      <a:pt x="671" y="699"/>
                    </a:cubicBezTo>
                    <a:cubicBezTo>
                      <a:pt x="660" y="711"/>
                      <a:pt x="644" y="717"/>
                      <a:pt x="629" y="717"/>
                    </a:cubicBezTo>
                    <a:cubicBezTo>
                      <a:pt x="615" y="717"/>
                      <a:pt x="600" y="712"/>
                      <a:pt x="589" y="701"/>
                    </a:cubicBezTo>
                    <a:close/>
                    <a:moveTo>
                      <a:pt x="395" y="951"/>
                    </a:moveTo>
                    <a:cubicBezTo>
                      <a:pt x="368" y="933"/>
                      <a:pt x="362" y="896"/>
                      <a:pt x="381" y="870"/>
                    </a:cubicBezTo>
                    <a:cubicBezTo>
                      <a:pt x="399" y="844"/>
                      <a:pt x="435" y="837"/>
                      <a:pt x="462" y="855"/>
                    </a:cubicBezTo>
                    <a:cubicBezTo>
                      <a:pt x="488" y="874"/>
                      <a:pt x="495" y="910"/>
                      <a:pt x="476" y="937"/>
                    </a:cubicBezTo>
                    <a:cubicBezTo>
                      <a:pt x="465" y="953"/>
                      <a:pt x="447" y="962"/>
                      <a:pt x="428" y="962"/>
                    </a:cubicBezTo>
                    <a:cubicBezTo>
                      <a:pt x="417" y="962"/>
                      <a:pt x="405" y="958"/>
                      <a:pt x="395" y="951"/>
                    </a:cubicBezTo>
                    <a:close/>
                    <a:moveTo>
                      <a:pt x="242" y="1228"/>
                    </a:moveTo>
                    <a:cubicBezTo>
                      <a:pt x="213" y="1214"/>
                      <a:pt x="201" y="1179"/>
                      <a:pt x="215" y="1150"/>
                    </a:cubicBezTo>
                    <a:cubicBezTo>
                      <a:pt x="230" y="1121"/>
                      <a:pt x="264" y="1109"/>
                      <a:pt x="293" y="1124"/>
                    </a:cubicBezTo>
                    <a:cubicBezTo>
                      <a:pt x="322" y="1138"/>
                      <a:pt x="334" y="1172"/>
                      <a:pt x="320" y="1201"/>
                    </a:cubicBezTo>
                    <a:cubicBezTo>
                      <a:pt x="310" y="1222"/>
                      <a:pt x="289" y="1234"/>
                      <a:pt x="268" y="1234"/>
                    </a:cubicBezTo>
                    <a:cubicBezTo>
                      <a:pt x="259" y="1234"/>
                      <a:pt x="250" y="1232"/>
                      <a:pt x="242" y="1228"/>
                    </a:cubicBezTo>
                    <a:close/>
                    <a:moveTo>
                      <a:pt x="134" y="1525"/>
                    </a:moveTo>
                    <a:cubicBezTo>
                      <a:pt x="103" y="1516"/>
                      <a:pt x="86" y="1483"/>
                      <a:pt x="95" y="1452"/>
                    </a:cubicBezTo>
                    <a:cubicBezTo>
                      <a:pt x="105" y="1422"/>
                      <a:pt x="138" y="1404"/>
                      <a:pt x="168" y="1414"/>
                    </a:cubicBezTo>
                    <a:cubicBezTo>
                      <a:pt x="199" y="1424"/>
                      <a:pt x="216" y="1456"/>
                      <a:pt x="207" y="1487"/>
                    </a:cubicBezTo>
                    <a:cubicBezTo>
                      <a:pt x="199" y="1512"/>
                      <a:pt x="176" y="1528"/>
                      <a:pt x="151" y="1528"/>
                    </a:cubicBezTo>
                    <a:cubicBezTo>
                      <a:pt x="145" y="1528"/>
                      <a:pt x="139" y="1527"/>
                      <a:pt x="134" y="1525"/>
                    </a:cubicBezTo>
                    <a:close/>
                    <a:moveTo>
                      <a:pt x="72" y="1836"/>
                    </a:moveTo>
                    <a:cubicBezTo>
                      <a:pt x="40" y="1831"/>
                      <a:pt x="18" y="1801"/>
                      <a:pt x="23" y="1770"/>
                    </a:cubicBezTo>
                    <a:cubicBezTo>
                      <a:pt x="28" y="1738"/>
                      <a:pt x="57" y="1716"/>
                      <a:pt x="89" y="1720"/>
                    </a:cubicBezTo>
                    <a:cubicBezTo>
                      <a:pt x="121" y="1725"/>
                      <a:pt x="143" y="1755"/>
                      <a:pt x="138" y="1787"/>
                    </a:cubicBezTo>
                    <a:cubicBezTo>
                      <a:pt x="134" y="1816"/>
                      <a:pt x="109" y="1836"/>
                      <a:pt x="81" y="1836"/>
                    </a:cubicBezTo>
                    <a:cubicBezTo>
                      <a:pt x="78" y="1836"/>
                      <a:pt x="75" y="1836"/>
                      <a:pt x="72" y="1836"/>
                    </a:cubicBezTo>
                    <a:close/>
                    <a:moveTo>
                      <a:pt x="0" y="2094"/>
                    </a:moveTo>
                    <a:lnTo>
                      <a:pt x="0" y="2094"/>
                    </a:lnTo>
                    <a:cubicBezTo>
                      <a:pt x="0" y="2062"/>
                      <a:pt x="26" y="2035"/>
                      <a:pt x="58" y="2035"/>
                    </a:cubicBezTo>
                    <a:cubicBezTo>
                      <a:pt x="90" y="2035"/>
                      <a:pt x="116" y="2061"/>
                      <a:pt x="116" y="2093"/>
                    </a:cubicBezTo>
                    <a:cubicBezTo>
                      <a:pt x="117" y="2126"/>
                      <a:pt x="91" y="2152"/>
                      <a:pt x="59" y="2152"/>
                    </a:cubicBezTo>
                    <a:lnTo>
                      <a:pt x="58" y="2152"/>
                    </a:lnTo>
                    <a:cubicBezTo>
                      <a:pt x="26" y="2152"/>
                      <a:pt x="0" y="2126"/>
                      <a:pt x="0" y="2094"/>
                    </a:cubicBezTo>
                    <a:close/>
                    <a:moveTo>
                      <a:pt x="27" y="2418"/>
                    </a:moveTo>
                    <a:lnTo>
                      <a:pt x="27" y="2418"/>
                    </a:lnTo>
                    <a:cubicBezTo>
                      <a:pt x="22" y="2386"/>
                      <a:pt x="43" y="2356"/>
                      <a:pt x="75" y="2351"/>
                    </a:cubicBezTo>
                    <a:cubicBezTo>
                      <a:pt x="107" y="2346"/>
                      <a:pt x="137" y="2368"/>
                      <a:pt x="142" y="2400"/>
                    </a:cubicBezTo>
                    <a:cubicBezTo>
                      <a:pt x="147" y="2431"/>
                      <a:pt x="126" y="2461"/>
                      <a:pt x="94" y="2466"/>
                    </a:cubicBezTo>
                    <a:cubicBezTo>
                      <a:pt x="91" y="2467"/>
                      <a:pt x="88" y="2467"/>
                      <a:pt x="84" y="2467"/>
                    </a:cubicBezTo>
                    <a:cubicBezTo>
                      <a:pt x="56" y="2467"/>
                      <a:pt x="32" y="2447"/>
                      <a:pt x="27" y="2418"/>
                    </a:cubicBezTo>
                    <a:close/>
                    <a:moveTo>
                      <a:pt x="104" y="2735"/>
                    </a:moveTo>
                    <a:cubicBezTo>
                      <a:pt x="94" y="2704"/>
                      <a:pt x="110" y="2671"/>
                      <a:pt x="141" y="2661"/>
                    </a:cubicBezTo>
                    <a:cubicBezTo>
                      <a:pt x="172" y="2651"/>
                      <a:pt x="205" y="2667"/>
                      <a:pt x="215" y="2698"/>
                    </a:cubicBezTo>
                    <a:cubicBezTo>
                      <a:pt x="225" y="2729"/>
                      <a:pt x="208" y="2762"/>
                      <a:pt x="178" y="2772"/>
                    </a:cubicBezTo>
                    <a:cubicBezTo>
                      <a:pt x="171" y="2774"/>
                      <a:pt x="165" y="2775"/>
                      <a:pt x="159" y="2775"/>
                    </a:cubicBezTo>
                    <a:cubicBezTo>
                      <a:pt x="135" y="2775"/>
                      <a:pt x="112" y="2759"/>
                      <a:pt x="104" y="2735"/>
                    </a:cubicBezTo>
                    <a:close/>
                    <a:moveTo>
                      <a:pt x="228" y="3035"/>
                    </a:moveTo>
                    <a:cubicBezTo>
                      <a:pt x="214" y="3006"/>
                      <a:pt x="225" y="2971"/>
                      <a:pt x="254" y="2956"/>
                    </a:cubicBezTo>
                    <a:cubicBezTo>
                      <a:pt x="283" y="2942"/>
                      <a:pt x="318" y="2953"/>
                      <a:pt x="332" y="2982"/>
                    </a:cubicBezTo>
                    <a:cubicBezTo>
                      <a:pt x="347" y="3011"/>
                      <a:pt x="336" y="3046"/>
                      <a:pt x="307" y="3061"/>
                    </a:cubicBezTo>
                    <a:cubicBezTo>
                      <a:pt x="299" y="3065"/>
                      <a:pt x="289" y="3067"/>
                      <a:pt x="280" y="3067"/>
                    </a:cubicBezTo>
                    <a:cubicBezTo>
                      <a:pt x="259" y="3067"/>
                      <a:pt x="239" y="3055"/>
                      <a:pt x="228" y="30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57806F06-C718-DD7B-B8E6-D96E33F31B78}"/>
              </a:ext>
            </a:extLst>
          </p:cNvPr>
          <p:cNvGrpSpPr/>
          <p:nvPr/>
        </p:nvGrpSpPr>
        <p:grpSpPr>
          <a:xfrm>
            <a:off x="323528" y="908720"/>
            <a:ext cx="8527153" cy="996722"/>
            <a:chOff x="323528" y="908720"/>
            <a:chExt cx="8064063" cy="996722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236943A1-6DBD-1717-3944-011D60101890}"/>
                </a:ext>
              </a:extLst>
            </p:cNvPr>
            <p:cNvGrpSpPr/>
            <p:nvPr/>
          </p:nvGrpSpPr>
          <p:grpSpPr>
            <a:xfrm>
              <a:off x="323528" y="908720"/>
              <a:ext cx="8064063" cy="996722"/>
              <a:chOff x="719958" y="1520568"/>
              <a:chExt cx="10752084" cy="14618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3C3D34F-6E94-8837-15D5-D59E723B68B1}"/>
                  </a:ext>
                </a:extLst>
              </p:cNvPr>
              <p:cNvSpPr/>
              <p:nvPr/>
            </p:nvSpPr>
            <p:spPr>
              <a:xfrm>
                <a:off x="1897040" y="1520571"/>
                <a:ext cx="9575002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Clr>
                    <a:srgbClr val="ED265B"/>
                  </a:buClr>
                </a:pPr>
                <a:r>
                  <a:rPr lang="pt-BR" sz="1600" b="0" i="0" dirty="0">
                    <a:solidFill>
                      <a:schemeClr val="tx1"/>
                    </a:solidFill>
                    <a:effectLst/>
                    <a:latin typeface="Gotham HTF"/>
                  </a:rPr>
                  <a:t>Existem diversas arquitetura de CNN, cada uma com suas próprias características, principalmente para visão computacional. Mas todas terão em comum camadas de convolução e </a:t>
                </a:r>
                <a:r>
                  <a:rPr lang="pt-BR" sz="1600" b="0" i="0" dirty="0" err="1">
                    <a:solidFill>
                      <a:schemeClr val="tx1"/>
                    </a:solidFill>
                    <a:effectLst/>
                    <a:latin typeface="Gotham HTF"/>
                  </a:rPr>
                  <a:t>maxpooling</a:t>
                </a:r>
                <a:r>
                  <a:rPr lang="pt-BR" sz="1600" b="0" i="0" dirty="0">
                    <a:solidFill>
                      <a:schemeClr val="tx1"/>
                    </a:solidFill>
                    <a:effectLst/>
                    <a:latin typeface="Gotham HTF"/>
                  </a:rPr>
                  <a:t>, além das técnicas de otimização que vimos anteriormente.</a:t>
                </a:r>
              </a:p>
            </p:txBody>
          </p:sp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A9797280-EE7C-7DF1-274C-A3ED663998D2}"/>
                  </a:ext>
                </a:extLst>
              </p:cNvPr>
              <p:cNvSpPr/>
              <p:nvPr/>
            </p:nvSpPr>
            <p:spPr>
              <a:xfrm>
                <a:off x="719958" y="1520568"/>
                <a:ext cx="1177082" cy="1461858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73D0C2BC-2230-B757-F4A1-EB9C9AD2A9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2104531"/>
                <a:ext cx="476839" cy="29393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3" name="Binders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51A605D3-DB1D-2BA4-02FD-07C5A7D2C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544" y="1124744"/>
              <a:ext cx="514634" cy="571500"/>
              <a:chOff x="6294438" y="3602038"/>
              <a:chExt cx="574675" cy="638175"/>
            </a:xfrm>
            <a:solidFill>
              <a:schemeClr val="lt1"/>
            </a:solidFill>
          </p:grpSpPr>
          <p:sp>
            <p:nvSpPr>
              <p:cNvPr id="94" name="Freeform 39">
                <a:extLst>
                  <a:ext uri="{FF2B5EF4-FFF2-40B4-BE49-F238E27FC236}">
                    <a16:creationId xmlns:a16="http://schemas.microsoft.com/office/drawing/2014/main" id="{B63F103B-8C42-403E-681E-EF9461AE4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5725" y="3684588"/>
                <a:ext cx="65088" cy="314325"/>
              </a:xfrm>
              <a:custGeom>
                <a:avLst/>
                <a:gdLst>
                  <a:gd name="T0" fmla="*/ 33 w 110"/>
                  <a:gd name="T1" fmla="*/ 33 h 526"/>
                  <a:gd name="T2" fmla="*/ 76 w 110"/>
                  <a:gd name="T3" fmla="*/ 33 h 526"/>
                  <a:gd name="T4" fmla="*/ 76 w 110"/>
                  <a:gd name="T5" fmla="*/ 492 h 526"/>
                  <a:gd name="T6" fmla="*/ 33 w 110"/>
                  <a:gd name="T7" fmla="*/ 492 h 526"/>
                  <a:gd name="T8" fmla="*/ 33 w 110"/>
                  <a:gd name="T9" fmla="*/ 33 h 526"/>
                  <a:gd name="T10" fmla="*/ 16 w 110"/>
                  <a:gd name="T11" fmla="*/ 526 h 526"/>
                  <a:gd name="T12" fmla="*/ 93 w 110"/>
                  <a:gd name="T13" fmla="*/ 526 h 526"/>
                  <a:gd name="T14" fmla="*/ 110 w 110"/>
                  <a:gd name="T15" fmla="*/ 509 h 526"/>
                  <a:gd name="T16" fmla="*/ 110 w 110"/>
                  <a:gd name="T17" fmla="*/ 16 h 526"/>
                  <a:gd name="T18" fmla="*/ 93 w 110"/>
                  <a:gd name="T19" fmla="*/ 0 h 526"/>
                  <a:gd name="T20" fmla="*/ 16 w 110"/>
                  <a:gd name="T21" fmla="*/ 0 h 526"/>
                  <a:gd name="T22" fmla="*/ 0 w 110"/>
                  <a:gd name="T23" fmla="*/ 16 h 526"/>
                  <a:gd name="T24" fmla="*/ 0 w 110"/>
                  <a:gd name="T25" fmla="*/ 509 h 526"/>
                  <a:gd name="T26" fmla="*/ 16 w 110"/>
                  <a:gd name="T27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526">
                    <a:moveTo>
                      <a:pt x="33" y="33"/>
                    </a:moveTo>
                    <a:lnTo>
                      <a:pt x="76" y="33"/>
                    </a:lnTo>
                    <a:lnTo>
                      <a:pt x="76" y="492"/>
                    </a:lnTo>
                    <a:lnTo>
                      <a:pt x="33" y="492"/>
                    </a:lnTo>
                    <a:lnTo>
                      <a:pt x="33" y="33"/>
                    </a:lnTo>
                    <a:close/>
                    <a:moveTo>
                      <a:pt x="16" y="526"/>
                    </a:moveTo>
                    <a:lnTo>
                      <a:pt x="93" y="526"/>
                    </a:lnTo>
                    <a:cubicBezTo>
                      <a:pt x="102" y="526"/>
                      <a:pt x="110" y="518"/>
                      <a:pt x="110" y="509"/>
                    </a:cubicBezTo>
                    <a:lnTo>
                      <a:pt x="110" y="16"/>
                    </a:lnTo>
                    <a:cubicBezTo>
                      <a:pt x="110" y="7"/>
                      <a:pt x="102" y="0"/>
                      <a:pt x="93" y="0"/>
                    </a:cubicBezTo>
                    <a:lnTo>
                      <a:pt x="16" y="0"/>
                    </a:lnTo>
                    <a:cubicBezTo>
                      <a:pt x="7" y="0"/>
                      <a:pt x="0" y="7"/>
                      <a:pt x="0" y="16"/>
                    </a:cubicBezTo>
                    <a:lnTo>
                      <a:pt x="0" y="509"/>
                    </a:lnTo>
                    <a:cubicBezTo>
                      <a:pt x="0" y="518"/>
                      <a:pt x="7" y="526"/>
                      <a:pt x="16" y="5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C0948DF2-1966-741B-390A-0B36F4214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75" y="4081463"/>
                <a:ext cx="77788" cy="77788"/>
              </a:xfrm>
              <a:custGeom>
                <a:avLst/>
                <a:gdLst>
                  <a:gd name="T0" fmla="*/ 65 w 130"/>
                  <a:gd name="T1" fmla="*/ 96 h 130"/>
                  <a:gd name="T2" fmla="*/ 33 w 130"/>
                  <a:gd name="T3" fmla="*/ 65 h 130"/>
                  <a:gd name="T4" fmla="*/ 65 w 130"/>
                  <a:gd name="T5" fmla="*/ 33 h 130"/>
                  <a:gd name="T6" fmla="*/ 96 w 130"/>
                  <a:gd name="T7" fmla="*/ 65 h 130"/>
                  <a:gd name="T8" fmla="*/ 65 w 130"/>
                  <a:gd name="T9" fmla="*/ 96 h 130"/>
                  <a:gd name="T10" fmla="*/ 65 w 130"/>
                  <a:gd name="T11" fmla="*/ 0 h 130"/>
                  <a:gd name="T12" fmla="*/ 0 w 130"/>
                  <a:gd name="T13" fmla="*/ 65 h 130"/>
                  <a:gd name="T14" fmla="*/ 65 w 130"/>
                  <a:gd name="T15" fmla="*/ 130 h 130"/>
                  <a:gd name="T16" fmla="*/ 130 w 130"/>
                  <a:gd name="T17" fmla="*/ 65 h 130"/>
                  <a:gd name="T18" fmla="*/ 65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65" y="96"/>
                    </a:moveTo>
                    <a:cubicBezTo>
                      <a:pt x="47" y="96"/>
                      <a:pt x="33" y="82"/>
                      <a:pt x="33" y="65"/>
                    </a:cubicBezTo>
                    <a:cubicBezTo>
                      <a:pt x="33" y="47"/>
                      <a:pt x="47" y="33"/>
                      <a:pt x="65" y="33"/>
                    </a:cubicBezTo>
                    <a:cubicBezTo>
                      <a:pt x="82" y="33"/>
                      <a:pt x="96" y="47"/>
                      <a:pt x="96" y="65"/>
                    </a:cubicBezTo>
                    <a:cubicBezTo>
                      <a:pt x="96" y="82"/>
                      <a:pt x="82" y="96"/>
                      <a:pt x="65" y="96"/>
                    </a:cubicBezTo>
                    <a:close/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30"/>
                      <a:pt x="65" y="130"/>
                    </a:cubicBezTo>
                    <a:cubicBezTo>
                      <a:pt x="100" y="130"/>
                      <a:pt x="130" y="100"/>
                      <a:pt x="130" y="65"/>
                    </a:cubicBezTo>
                    <a:cubicBezTo>
                      <a:pt x="130" y="29"/>
                      <a:pt x="100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" name="Freeform 41">
                <a:extLst>
                  <a:ext uri="{FF2B5EF4-FFF2-40B4-BE49-F238E27FC236}">
                    <a16:creationId xmlns:a16="http://schemas.microsoft.com/office/drawing/2014/main" id="{94E5D5F2-1FC0-7521-3BBA-9A3991CED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1300" y="3684588"/>
                <a:ext cx="65088" cy="314325"/>
              </a:xfrm>
              <a:custGeom>
                <a:avLst/>
                <a:gdLst>
                  <a:gd name="T0" fmla="*/ 33 w 110"/>
                  <a:gd name="T1" fmla="*/ 33 h 526"/>
                  <a:gd name="T2" fmla="*/ 77 w 110"/>
                  <a:gd name="T3" fmla="*/ 33 h 526"/>
                  <a:gd name="T4" fmla="*/ 77 w 110"/>
                  <a:gd name="T5" fmla="*/ 492 h 526"/>
                  <a:gd name="T6" fmla="*/ 33 w 110"/>
                  <a:gd name="T7" fmla="*/ 492 h 526"/>
                  <a:gd name="T8" fmla="*/ 33 w 110"/>
                  <a:gd name="T9" fmla="*/ 33 h 526"/>
                  <a:gd name="T10" fmla="*/ 17 w 110"/>
                  <a:gd name="T11" fmla="*/ 526 h 526"/>
                  <a:gd name="T12" fmla="*/ 93 w 110"/>
                  <a:gd name="T13" fmla="*/ 526 h 526"/>
                  <a:gd name="T14" fmla="*/ 110 w 110"/>
                  <a:gd name="T15" fmla="*/ 509 h 526"/>
                  <a:gd name="T16" fmla="*/ 110 w 110"/>
                  <a:gd name="T17" fmla="*/ 16 h 526"/>
                  <a:gd name="T18" fmla="*/ 93 w 110"/>
                  <a:gd name="T19" fmla="*/ 0 h 526"/>
                  <a:gd name="T20" fmla="*/ 17 w 110"/>
                  <a:gd name="T21" fmla="*/ 0 h 526"/>
                  <a:gd name="T22" fmla="*/ 0 w 110"/>
                  <a:gd name="T23" fmla="*/ 16 h 526"/>
                  <a:gd name="T24" fmla="*/ 0 w 110"/>
                  <a:gd name="T25" fmla="*/ 509 h 526"/>
                  <a:gd name="T26" fmla="*/ 17 w 110"/>
                  <a:gd name="T27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526">
                    <a:moveTo>
                      <a:pt x="33" y="33"/>
                    </a:moveTo>
                    <a:lnTo>
                      <a:pt x="77" y="33"/>
                    </a:lnTo>
                    <a:lnTo>
                      <a:pt x="77" y="492"/>
                    </a:lnTo>
                    <a:lnTo>
                      <a:pt x="33" y="492"/>
                    </a:lnTo>
                    <a:lnTo>
                      <a:pt x="33" y="33"/>
                    </a:lnTo>
                    <a:close/>
                    <a:moveTo>
                      <a:pt x="17" y="526"/>
                    </a:moveTo>
                    <a:lnTo>
                      <a:pt x="93" y="526"/>
                    </a:lnTo>
                    <a:cubicBezTo>
                      <a:pt x="103" y="526"/>
                      <a:pt x="110" y="518"/>
                      <a:pt x="110" y="509"/>
                    </a:cubicBezTo>
                    <a:lnTo>
                      <a:pt x="110" y="16"/>
                    </a:lnTo>
                    <a:cubicBezTo>
                      <a:pt x="110" y="7"/>
                      <a:pt x="103" y="0"/>
                      <a:pt x="93" y="0"/>
                    </a:cubicBezTo>
                    <a:lnTo>
                      <a:pt x="17" y="0"/>
                    </a:lnTo>
                    <a:cubicBezTo>
                      <a:pt x="7" y="0"/>
                      <a:pt x="0" y="7"/>
                      <a:pt x="0" y="16"/>
                    </a:cubicBezTo>
                    <a:lnTo>
                      <a:pt x="0" y="509"/>
                    </a:lnTo>
                    <a:cubicBezTo>
                      <a:pt x="0" y="518"/>
                      <a:pt x="7" y="526"/>
                      <a:pt x="17" y="5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Freeform 42">
                <a:extLst>
                  <a:ext uri="{FF2B5EF4-FFF2-40B4-BE49-F238E27FC236}">
                    <a16:creationId xmlns:a16="http://schemas.microsoft.com/office/drawing/2014/main" id="{4CDD3B03-CBD8-C165-2F09-11344371F5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4950" y="4081463"/>
                <a:ext cx="77788" cy="77788"/>
              </a:xfrm>
              <a:custGeom>
                <a:avLst/>
                <a:gdLst>
                  <a:gd name="T0" fmla="*/ 65 w 130"/>
                  <a:gd name="T1" fmla="*/ 96 h 130"/>
                  <a:gd name="T2" fmla="*/ 33 w 130"/>
                  <a:gd name="T3" fmla="*/ 65 h 130"/>
                  <a:gd name="T4" fmla="*/ 65 w 130"/>
                  <a:gd name="T5" fmla="*/ 33 h 130"/>
                  <a:gd name="T6" fmla="*/ 97 w 130"/>
                  <a:gd name="T7" fmla="*/ 65 h 130"/>
                  <a:gd name="T8" fmla="*/ 65 w 130"/>
                  <a:gd name="T9" fmla="*/ 96 h 130"/>
                  <a:gd name="T10" fmla="*/ 65 w 130"/>
                  <a:gd name="T11" fmla="*/ 0 h 130"/>
                  <a:gd name="T12" fmla="*/ 0 w 130"/>
                  <a:gd name="T13" fmla="*/ 65 h 130"/>
                  <a:gd name="T14" fmla="*/ 65 w 130"/>
                  <a:gd name="T15" fmla="*/ 130 h 130"/>
                  <a:gd name="T16" fmla="*/ 130 w 130"/>
                  <a:gd name="T17" fmla="*/ 65 h 130"/>
                  <a:gd name="T18" fmla="*/ 65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65" y="96"/>
                    </a:moveTo>
                    <a:cubicBezTo>
                      <a:pt x="47" y="96"/>
                      <a:pt x="33" y="82"/>
                      <a:pt x="33" y="65"/>
                    </a:cubicBezTo>
                    <a:cubicBezTo>
                      <a:pt x="33" y="47"/>
                      <a:pt x="47" y="33"/>
                      <a:pt x="65" y="33"/>
                    </a:cubicBezTo>
                    <a:cubicBezTo>
                      <a:pt x="82" y="33"/>
                      <a:pt x="97" y="47"/>
                      <a:pt x="97" y="65"/>
                    </a:cubicBezTo>
                    <a:cubicBezTo>
                      <a:pt x="97" y="82"/>
                      <a:pt x="82" y="96"/>
                      <a:pt x="65" y="96"/>
                    </a:cubicBezTo>
                    <a:close/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30"/>
                      <a:pt x="65" y="130"/>
                    </a:cubicBezTo>
                    <a:cubicBezTo>
                      <a:pt x="101" y="130"/>
                      <a:pt x="130" y="100"/>
                      <a:pt x="130" y="65"/>
                    </a:cubicBezTo>
                    <a:cubicBezTo>
                      <a:pt x="130" y="29"/>
                      <a:pt x="101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Freeform 43">
                <a:extLst>
                  <a:ext uri="{FF2B5EF4-FFF2-40B4-BE49-F238E27FC236}">
                    <a16:creationId xmlns:a16="http://schemas.microsoft.com/office/drawing/2014/main" id="{B5501BA0-A952-8C3F-3950-CC7F6084E1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4438" y="3602038"/>
                <a:ext cx="574675" cy="638175"/>
              </a:xfrm>
              <a:custGeom>
                <a:avLst/>
                <a:gdLst>
                  <a:gd name="T0" fmla="*/ 928 w 962"/>
                  <a:gd name="T1" fmla="*/ 1024 h 1067"/>
                  <a:gd name="T2" fmla="*/ 918 w 962"/>
                  <a:gd name="T3" fmla="*/ 1034 h 1067"/>
                  <a:gd name="T4" fmla="*/ 710 w 962"/>
                  <a:gd name="T5" fmla="*/ 1034 h 1067"/>
                  <a:gd name="T6" fmla="*/ 700 w 962"/>
                  <a:gd name="T7" fmla="*/ 1024 h 1067"/>
                  <a:gd name="T8" fmla="*/ 700 w 962"/>
                  <a:gd name="T9" fmla="*/ 44 h 1067"/>
                  <a:gd name="T10" fmla="*/ 710 w 962"/>
                  <a:gd name="T11" fmla="*/ 34 h 1067"/>
                  <a:gd name="T12" fmla="*/ 918 w 962"/>
                  <a:gd name="T13" fmla="*/ 34 h 1067"/>
                  <a:gd name="T14" fmla="*/ 928 w 962"/>
                  <a:gd name="T15" fmla="*/ 44 h 1067"/>
                  <a:gd name="T16" fmla="*/ 928 w 962"/>
                  <a:gd name="T17" fmla="*/ 1024 h 1067"/>
                  <a:gd name="T18" fmla="*/ 657 w 962"/>
                  <a:gd name="T19" fmla="*/ 1034 h 1067"/>
                  <a:gd name="T20" fmla="*/ 443 w 962"/>
                  <a:gd name="T21" fmla="*/ 1034 h 1067"/>
                  <a:gd name="T22" fmla="*/ 439 w 962"/>
                  <a:gd name="T23" fmla="*/ 1030 h 1067"/>
                  <a:gd name="T24" fmla="*/ 439 w 962"/>
                  <a:gd name="T25" fmla="*/ 1026 h 1067"/>
                  <a:gd name="T26" fmla="*/ 439 w 962"/>
                  <a:gd name="T27" fmla="*/ 46 h 1067"/>
                  <a:gd name="T28" fmla="*/ 451 w 962"/>
                  <a:gd name="T29" fmla="*/ 34 h 1067"/>
                  <a:gd name="T30" fmla="*/ 657 w 962"/>
                  <a:gd name="T31" fmla="*/ 34 h 1067"/>
                  <a:gd name="T32" fmla="*/ 667 w 962"/>
                  <a:gd name="T33" fmla="*/ 44 h 1067"/>
                  <a:gd name="T34" fmla="*/ 667 w 962"/>
                  <a:gd name="T35" fmla="*/ 1024 h 1067"/>
                  <a:gd name="T36" fmla="*/ 657 w 962"/>
                  <a:gd name="T37" fmla="*/ 1034 h 1067"/>
                  <a:gd name="T38" fmla="*/ 398 w 962"/>
                  <a:gd name="T39" fmla="*/ 1034 h 1067"/>
                  <a:gd name="T40" fmla="*/ 188 w 962"/>
                  <a:gd name="T41" fmla="*/ 1034 h 1067"/>
                  <a:gd name="T42" fmla="*/ 178 w 962"/>
                  <a:gd name="T43" fmla="*/ 1024 h 1067"/>
                  <a:gd name="T44" fmla="*/ 178 w 962"/>
                  <a:gd name="T45" fmla="*/ 44 h 1067"/>
                  <a:gd name="T46" fmla="*/ 188 w 962"/>
                  <a:gd name="T47" fmla="*/ 34 h 1067"/>
                  <a:gd name="T48" fmla="*/ 397 w 962"/>
                  <a:gd name="T49" fmla="*/ 34 h 1067"/>
                  <a:gd name="T50" fmla="*/ 406 w 962"/>
                  <a:gd name="T51" fmla="*/ 43 h 1067"/>
                  <a:gd name="T52" fmla="*/ 406 w 962"/>
                  <a:gd name="T53" fmla="*/ 46 h 1067"/>
                  <a:gd name="T54" fmla="*/ 406 w 962"/>
                  <a:gd name="T55" fmla="*/ 1026 h 1067"/>
                  <a:gd name="T56" fmla="*/ 398 w 962"/>
                  <a:gd name="T57" fmla="*/ 1034 h 1067"/>
                  <a:gd name="T58" fmla="*/ 33 w 962"/>
                  <a:gd name="T59" fmla="*/ 162 h 1067"/>
                  <a:gd name="T60" fmla="*/ 144 w 962"/>
                  <a:gd name="T61" fmla="*/ 68 h 1067"/>
                  <a:gd name="T62" fmla="*/ 144 w 962"/>
                  <a:gd name="T63" fmla="*/ 1024 h 1067"/>
                  <a:gd name="T64" fmla="*/ 146 w 962"/>
                  <a:gd name="T65" fmla="*/ 1034 h 1067"/>
                  <a:gd name="T66" fmla="*/ 33 w 962"/>
                  <a:gd name="T67" fmla="*/ 1034 h 1067"/>
                  <a:gd name="T68" fmla="*/ 33 w 962"/>
                  <a:gd name="T69" fmla="*/ 162 h 1067"/>
                  <a:gd name="T70" fmla="*/ 918 w 962"/>
                  <a:gd name="T71" fmla="*/ 0 h 1067"/>
                  <a:gd name="T72" fmla="*/ 710 w 962"/>
                  <a:gd name="T73" fmla="*/ 0 h 1067"/>
                  <a:gd name="T74" fmla="*/ 684 w 962"/>
                  <a:gd name="T75" fmla="*/ 10 h 1067"/>
                  <a:gd name="T76" fmla="*/ 657 w 962"/>
                  <a:gd name="T77" fmla="*/ 0 h 1067"/>
                  <a:gd name="T78" fmla="*/ 451 w 962"/>
                  <a:gd name="T79" fmla="*/ 0 h 1067"/>
                  <a:gd name="T80" fmla="*/ 423 w 962"/>
                  <a:gd name="T81" fmla="*/ 10 h 1067"/>
                  <a:gd name="T82" fmla="*/ 397 w 962"/>
                  <a:gd name="T83" fmla="*/ 0 h 1067"/>
                  <a:gd name="T84" fmla="*/ 188 w 962"/>
                  <a:gd name="T85" fmla="*/ 0 h 1067"/>
                  <a:gd name="T86" fmla="*/ 160 w 962"/>
                  <a:gd name="T87" fmla="*/ 11 h 1067"/>
                  <a:gd name="T88" fmla="*/ 159 w 962"/>
                  <a:gd name="T89" fmla="*/ 11 h 1067"/>
                  <a:gd name="T90" fmla="*/ 5 w 962"/>
                  <a:gd name="T91" fmla="*/ 142 h 1067"/>
                  <a:gd name="T92" fmla="*/ 0 w 962"/>
                  <a:gd name="T93" fmla="*/ 154 h 1067"/>
                  <a:gd name="T94" fmla="*/ 0 w 962"/>
                  <a:gd name="T95" fmla="*/ 1050 h 1067"/>
                  <a:gd name="T96" fmla="*/ 16 w 962"/>
                  <a:gd name="T97" fmla="*/ 1067 h 1067"/>
                  <a:gd name="T98" fmla="*/ 188 w 962"/>
                  <a:gd name="T99" fmla="*/ 1067 h 1067"/>
                  <a:gd name="T100" fmla="*/ 198 w 962"/>
                  <a:gd name="T101" fmla="*/ 1067 h 1067"/>
                  <a:gd name="T102" fmla="*/ 398 w 962"/>
                  <a:gd name="T103" fmla="*/ 1067 h 1067"/>
                  <a:gd name="T104" fmla="*/ 421 w 962"/>
                  <a:gd name="T105" fmla="*/ 1060 h 1067"/>
                  <a:gd name="T106" fmla="*/ 443 w 962"/>
                  <a:gd name="T107" fmla="*/ 1067 h 1067"/>
                  <a:gd name="T108" fmla="*/ 657 w 962"/>
                  <a:gd name="T109" fmla="*/ 1067 h 1067"/>
                  <a:gd name="T110" fmla="*/ 684 w 962"/>
                  <a:gd name="T111" fmla="*/ 1057 h 1067"/>
                  <a:gd name="T112" fmla="*/ 710 w 962"/>
                  <a:gd name="T113" fmla="*/ 1067 h 1067"/>
                  <a:gd name="T114" fmla="*/ 918 w 962"/>
                  <a:gd name="T115" fmla="*/ 1067 h 1067"/>
                  <a:gd name="T116" fmla="*/ 962 w 962"/>
                  <a:gd name="T117" fmla="*/ 1024 h 1067"/>
                  <a:gd name="T118" fmla="*/ 962 w 962"/>
                  <a:gd name="T119" fmla="*/ 44 h 1067"/>
                  <a:gd name="T120" fmla="*/ 918 w 962"/>
                  <a:gd name="T12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2" h="1067">
                    <a:moveTo>
                      <a:pt x="928" y="1024"/>
                    </a:moveTo>
                    <a:cubicBezTo>
                      <a:pt x="928" y="1029"/>
                      <a:pt x="924" y="1034"/>
                      <a:pt x="918" y="1034"/>
                    </a:cubicBezTo>
                    <a:lnTo>
                      <a:pt x="710" y="1034"/>
                    </a:lnTo>
                    <a:cubicBezTo>
                      <a:pt x="705" y="1034"/>
                      <a:pt x="700" y="1029"/>
                      <a:pt x="700" y="1024"/>
                    </a:cubicBezTo>
                    <a:lnTo>
                      <a:pt x="700" y="44"/>
                    </a:lnTo>
                    <a:cubicBezTo>
                      <a:pt x="700" y="38"/>
                      <a:pt x="705" y="34"/>
                      <a:pt x="710" y="34"/>
                    </a:cubicBezTo>
                    <a:lnTo>
                      <a:pt x="918" y="34"/>
                    </a:lnTo>
                    <a:cubicBezTo>
                      <a:pt x="924" y="34"/>
                      <a:pt x="928" y="38"/>
                      <a:pt x="928" y="44"/>
                    </a:cubicBezTo>
                    <a:lnTo>
                      <a:pt x="928" y="1024"/>
                    </a:lnTo>
                    <a:close/>
                    <a:moveTo>
                      <a:pt x="657" y="1034"/>
                    </a:moveTo>
                    <a:lnTo>
                      <a:pt x="443" y="1034"/>
                    </a:lnTo>
                    <a:cubicBezTo>
                      <a:pt x="441" y="1034"/>
                      <a:pt x="439" y="1032"/>
                      <a:pt x="439" y="1030"/>
                    </a:cubicBezTo>
                    <a:lnTo>
                      <a:pt x="439" y="1026"/>
                    </a:lnTo>
                    <a:lnTo>
                      <a:pt x="439" y="46"/>
                    </a:lnTo>
                    <a:cubicBezTo>
                      <a:pt x="439" y="39"/>
                      <a:pt x="444" y="34"/>
                      <a:pt x="451" y="34"/>
                    </a:cubicBezTo>
                    <a:lnTo>
                      <a:pt x="657" y="34"/>
                    </a:lnTo>
                    <a:cubicBezTo>
                      <a:pt x="662" y="34"/>
                      <a:pt x="667" y="38"/>
                      <a:pt x="667" y="44"/>
                    </a:cubicBezTo>
                    <a:lnTo>
                      <a:pt x="667" y="1024"/>
                    </a:lnTo>
                    <a:cubicBezTo>
                      <a:pt x="667" y="1029"/>
                      <a:pt x="662" y="1034"/>
                      <a:pt x="657" y="1034"/>
                    </a:cubicBezTo>
                    <a:close/>
                    <a:moveTo>
                      <a:pt x="398" y="1034"/>
                    </a:moveTo>
                    <a:lnTo>
                      <a:pt x="188" y="1034"/>
                    </a:lnTo>
                    <a:cubicBezTo>
                      <a:pt x="182" y="1034"/>
                      <a:pt x="178" y="1029"/>
                      <a:pt x="178" y="1024"/>
                    </a:cubicBezTo>
                    <a:lnTo>
                      <a:pt x="178" y="44"/>
                    </a:lnTo>
                    <a:cubicBezTo>
                      <a:pt x="178" y="38"/>
                      <a:pt x="182" y="34"/>
                      <a:pt x="188" y="34"/>
                    </a:cubicBezTo>
                    <a:lnTo>
                      <a:pt x="397" y="34"/>
                    </a:lnTo>
                    <a:cubicBezTo>
                      <a:pt x="402" y="34"/>
                      <a:pt x="406" y="38"/>
                      <a:pt x="406" y="43"/>
                    </a:cubicBezTo>
                    <a:lnTo>
                      <a:pt x="406" y="46"/>
                    </a:lnTo>
                    <a:lnTo>
                      <a:pt x="406" y="1026"/>
                    </a:lnTo>
                    <a:cubicBezTo>
                      <a:pt x="406" y="1030"/>
                      <a:pt x="402" y="1034"/>
                      <a:pt x="398" y="1034"/>
                    </a:cubicBezTo>
                    <a:close/>
                    <a:moveTo>
                      <a:pt x="33" y="162"/>
                    </a:moveTo>
                    <a:lnTo>
                      <a:pt x="144" y="68"/>
                    </a:lnTo>
                    <a:lnTo>
                      <a:pt x="144" y="1024"/>
                    </a:lnTo>
                    <a:cubicBezTo>
                      <a:pt x="144" y="1027"/>
                      <a:pt x="145" y="1030"/>
                      <a:pt x="146" y="1034"/>
                    </a:cubicBezTo>
                    <a:lnTo>
                      <a:pt x="33" y="1034"/>
                    </a:lnTo>
                    <a:lnTo>
                      <a:pt x="33" y="162"/>
                    </a:lnTo>
                    <a:close/>
                    <a:moveTo>
                      <a:pt x="918" y="0"/>
                    </a:moveTo>
                    <a:lnTo>
                      <a:pt x="710" y="0"/>
                    </a:lnTo>
                    <a:cubicBezTo>
                      <a:pt x="700" y="0"/>
                      <a:pt x="691" y="4"/>
                      <a:pt x="684" y="10"/>
                    </a:cubicBezTo>
                    <a:cubicBezTo>
                      <a:pt x="676" y="4"/>
                      <a:pt x="667" y="0"/>
                      <a:pt x="657" y="0"/>
                    </a:cubicBezTo>
                    <a:lnTo>
                      <a:pt x="451" y="0"/>
                    </a:lnTo>
                    <a:cubicBezTo>
                      <a:pt x="440" y="0"/>
                      <a:pt x="431" y="4"/>
                      <a:pt x="423" y="10"/>
                    </a:cubicBezTo>
                    <a:cubicBezTo>
                      <a:pt x="416" y="4"/>
                      <a:pt x="407" y="0"/>
                      <a:pt x="397" y="0"/>
                    </a:cubicBezTo>
                    <a:lnTo>
                      <a:pt x="188" y="0"/>
                    </a:lnTo>
                    <a:cubicBezTo>
                      <a:pt x="177" y="0"/>
                      <a:pt x="167" y="4"/>
                      <a:pt x="160" y="11"/>
                    </a:cubicBezTo>
                    <a:cubicBezTo>
                      <a:pt x="159" y="11"/>
                      <a:pt x="159" y="11"/>
                      <a:pt x="159" y="11"/>
                    </a:cubicBezTo>
                    <a:lnTo>
                      <a:pt x="5" y="142"/>
                    </a:lnTo>
                    <a:cubicBezTo>
                      <a:pt x="2" y="145"/>
                      <a:pt x="0" y="150"/>
                      <a:pt x="0" y="154"/>
                    </a:cubicBezTo>
                    <a:lnTo>
                      <a:pt x="0" y="1050"/>
                    </a:lnTo>
                    <a:cubicBezTo>
                      <a:pt x="0" y="1060"/>
                      <a:pt x="7" y="1067"/>
                      <a:pt x="16" y="1067"/>
                    </a:cubicBezTo>
                    <a:lnTo>
                      <a:pt x="188" y="1067"/>
                    </a:lnTo>
                    <a:lnTo>
                      <a:pt x="198" y="1067"/>
                    </a:lnTo>
                    <a:lnTo>
                      <a:pt x="398" y="1067"/>
                    </a:lnTo>
                    <a:cubicBezTo>
                      <a:pt x="406" y="1067"/>
                      <a:pt x="414" y="1064"/>
                      <a:pt x="421" y="1060"/>
                    </a:cubicBezTo>
                    <a:cubicBezTo>
                      <a:pt x="427" y="1064"/>
                      <a:pt x="435" y="1067"/>
                      <a:pt x="443" y="1067"/>
                    </a:cubicBezTo>
                    <a:lnTo>
                      <a:pt x="657" y="1067"/>
                    </a:lnTo>
                    <a:cubicBezTo>
                      <a:pt x="667" y="1067"/>
                      <a:pt x="676" y="1063"/>
                      <a:pt x="684" y="1057"/>
                    </a:cubicBezTo>
                    <a:cubicBezTo>
                      <a:pt x="691" y="1063"/>
                      <a:pt x="700" y="1067"/>
                      <a:pt x="710" y="1067"/>
                    </a:cubicBezTo>
                    <a:lnTo>
                      <a:pt x="918" y="1067"/>
                    </a:lnTo>
                    <a:cubicBezTo>
                      <a:pt x="942" y="1067"/>
                      <a:pt x="962" y="1047"/>
                      <a:pt x="962" y="1024"/>
                    </a:cubicBezTo>
                    <a:lnTo>
                      <a:pt x="962" y="44"/>
                    </a:lnTo>
                    <a:cubicBezTo>
                      <a:pt x="962" y="20"/>
                      <a:pt x="942" y="0"/>
                      <a:pt x="91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Freeform 44">
                <a:extLst>
                  <a:ext uri="{FF2B5EF4-FFF2-40B4-BE49-F238E27FC236}">
                    <a16:creationId xmlns:a16="http://schemas.microsoft.com/office/drawing/2014/main" id="{A374436E-8BE1-C75D-F166-C12DD713A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6875" y="3684588"/>
                <a:ext cx="66675" cy="314325"/>
              </a:xfrm>
              <a:custGeom>
                <a:avLst/>
                <a:gdLst>
                  <a:gd name="T0" fmla="*/ 34 w 110"/>
                  <a:gd name="T1" fmla="*/ 33 h 526"/>
                  <a:gd name="T2" fmla="*/ 77 w 110"/>
                  <a:gd name="T3" fmla="*/ 33 h 526"/>
                  <a:gd name="T4" fmla="*/ 77 w 110"/>
                  <a:gd name="T5" fmla="*/ 492 h 526"/>
                  <a:gd name="T6" fmla="*/ 34 w 110"/>
                  <a:gd name="T7" fmla="*/ 492 h 526"/>
                  <a:gd name="T8" fmla="*/ 34 w 110"/>
                  <a:gd name="T9" fmla="*/ 33 h 526"/>
                  <a:gd name="T10" fmla="*/ 17 w 110"/>
                  <a:gd name="T11" fmla="*/ 526 h 526"/>
                  <a:gd name="T12" fmla="*/ 94 w 110"/>
                  <a:gd name="T13" fmla="*/ 526 h 526"/>
                  <a:gd name="T14" fmla="*/ 110 w 110"/>
                  <a:gd name="T15" fmla="*/ 509 h 526"/>
                  <a:gd name="T16" fmla="*/ 110 w 110"/>
                  <a:gd name="T17" fmla="*/ 16 h 526"/>
                  <a:gd name="T18" fmla="*/ 94 w 110"/>
                  <a:gd name="T19" fmla="*/ 0 h 526"/>
                  <a:gd name="T20" fmla="*/ 17 w 110"/>
                  <a:gd name="T21" fmla="*/ 0 h 526"/>
                  <a:gd name="T22" fmla="*/ 0 w 110"/>
                  <a:gd name="T23" fmla="*/ 16 h 526"/>
                  <a:gd name="T24" fmla="*/ 0 w 110"/>
                  <a:gd name="T25" fmla="*/ 509 h 526"/>
                  <a:gd name="T26" fmla="*/ 17 w 110"/>
                  <a:gd name="T27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526">
                    <a:moveTo>
                      <a:pt x="34" y="33"/>
                    </a:moveTo>
                    <a:lnTo>
                      <a:pt x="77" y="33"/>
                    </a:lnTo>
                    <a:lnTo>
                      <a:pt x="77" y="492"/>
                    </a:lnTo>
                    <a:lnTo>
                      <a:pt x="34" y="492"/>
                    </a:lnTo>
                    <a:lnTo>
                      <a:pt x="34" y="33"/>
                    </a:lnTo>
                    <a:close/>
                    <a:moveTo>
                      <a:pt x="17" y="526"/>
                    </a:moveTo>
                    <a:lnTo>
                      <a:pt x="94" y="526"/>
                    </a:lnTo>
                    <a:cubicBezTo>
                      <a:pt x="103" y="526"/>
                      <a:pt x="110" y="518"/>
                      <a:pt x="110" y="509"/>
                    </a:cubicBezTo>
                    <a:lnTo>
                      <a:pt x="110" y="16"/>
                    </a:lnTo>
                    <a:cubicBezTo>
                      <a:pt x="110" y="7"/>
                      <a:pt x="103" y="0"/>
                      <a:pt x="94" y="0"/>
                    </a:cubicBezTo>
                    <a:lnTo>
                      <a:pt x="17" y="0"/>
                    </a:lnTo>
                    <a:cubicBezTo>
                      <a:pt x="8" y="0"/>
                      <a:pt x="0" y="7"/>
                      <a:pt x="0" y="16"/>
                    </a:cubicBezTo>
                    <a:lnTo>
                      <a:pt x="0" y="509"/>
                    </a:lnTo>
                    <a:cubicBezTo>
                      <a:pt x="0" y="518"/>
                      <a:pt x="8" y="526"/>
                      <a:pt x="17" y="5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 45">
                <a:extLst>
                  <a:ext uri="{FF2B5EF4-FFF2-40B4-BE49-F238E27FC236}">
                    <a16:creationId xmlns:a16="http://schemas.microsoft.com/office/drawing/2014/main" id="{03C6A58A-B399-4C1C-BDF5-EBC76150D7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2113" y="4081463"/>
                <a:ext cx="76200" cy="77788"/>
              </a:xfrm>
              <a:custGeom>
                <a:avLst/>
                <a:gdLst>
                  <a:gd name="T0" fmla="*/ 65 w 130"/>
                  <a:gd name="T1" fmla="*/ 96 h 130"/>
                  <a:gd name="T2" fmla="*/ 34 w 130"/>
                  <a:gd name="T3" fmla="*/ 65 h 130"/>
                  <a:gd name="T4" fmla="*/ 65 w 130"/>
                  <a:gd name="T5" fmla="*/ 33 h 130"/>
                  <a:gd name="T6" fmla="*/ 97 w 130"/>
                  <a:gd name="T7" fmla="*/ 65 h 130"/>
                  <a:gd name="T8" fmla="*/ 65 w 130"/>
                  <a:gd name="T9" fmla="*/ 96 h 130"/>
                  <a:gd name="T10" fmla="*/ 65 w 130"/>
                  <a:gd name="T11" fmla="*/ 0 h 130"/>
                  <a:gd name="T12" fmla="*/ 0 w 130"/>
                  <a:gd name="T13" fmla="*/ 65 h 130"/>
                  <a:gd name="T14" fmla="*/ 65 w 130"/>
                  <a:gd name="T15" fmla="*/ 130 h 130"/>
                  <a:gd name="T16" fmla="*/ 130 w 130"/>
                  <a:gd name="T17" fmla="*/ 65 h 130"/>
                  <a:gd name="T18" fmla="*/ 65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65" y="96"/>
                    </a:moveTo>
                    <a:cubicBezTo>
                      <a:pt x="48" y="96"/>
                      <a:pt x="34" y="82"/>
                      <a:pt x="34" y="65"/>
                    </a:cubicBezTo>
                    <a:cubicBezTo>
                      <a:pt x="34" y="47"/>
                      <a:pt x="48" y="33"/>
                      <a:pt x="65" y="33"/>
                    </a:cubicBezTo>
                    <a:cubicBezTo>
                      <a:pt x="83" y="33"/>
                      <a:pt x="97" y="47"/>
                      <a:pt x="97" y="65"/>
                    </a:cubicBezTo>
                    <a:cubicBezTo>
                      <a:pt x="97" y="82"/>
                      <a:pt x="83" y="96"/>
                      <a:pt x="65" y="96"/>
                    </a:cubicBezTo>
                    <a:close/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30"/>
                      <a:pt x="65" y="130"/>
                    </a:cubicBezTo>
                    <a:cubicBezTo>
                      <a:pt x="101" y="130"/>
                      <a:pt x="130" y="100"/>
                      <a:pt x="130" y="65"/>
                    </a:cubicBezTo>
                    <a:cubicBezTo>
                      <a:pt x="130" y="29"/>
                      <a:pt x="101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Rectangle 2">
            <a:extLst>
              <a:ext uri="{FF2B5EF4-FFF2-40B4-BE49-F238E27FC236}">
                <a16:creationId xmlns:a16="http://schemas.microsoft.com/office/drawing/2014/main" id="{2D4D6BA2-FC60-2D4A-36DF-52B7988B1FFC}"/>
              </a:ext>
            </a:extLst>
          </p:cNvPr>
          <p:cNvSpPr/>
          <p:nvPr/>
        </p:nvSpPr>
        <p:spPr>
          <a:xfrm>
            <a:off x="1349051" y="3232072"/>
            <a:ext cx="3180419" cy="1203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pt-BR" sz="1100" b="0" i="0" dirty="0">
                <a:solidFill>
                  <a:schemeClr val="tx1"/>
                </a:solidFill>
                <a:effectLst/>
                <a:latin typeface="Gotham HTF"/>
              </a:rPr>
              <a:t>Utilizar uma arquitetura de CNN possibilita reduzir o tempo de pesquisa com o desenvolvimento de novas arquiteturas uma vez que essas arquiteturas já foram sistematicamente revisadas.</a:t>
            </a:r>
          </a:p>
        </p:txBody>
      </p:sp>
      <p:sp>
        <p:nvSpPr>
          <p:cNvPr id="104" name="Rectangle 3">
            <a:extLst>
              <a:ext uri="{FF2B5EF4-FFF2-40B4-BE49-F238E27FC236}">
                <a16:creationId xmlns:a16="http://schemas.microsoft.com/office/drawing/2014/main" id="{113F16E4-7E21-EBE8-60E9-C6EC0CAC4624}"/>
              </a:ext>
            </a:extLst>
          </p:cNvPr>
          <p:cNvSpPr/>
          <p:nvPr/>
        </p:nvSpPr>
        <p:spPr>
          <a:xfrm>
            <a:off x="1136216" y="3232072"/>
            <a:ext cx="212834" cy="12039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Oval 4">
            <a:extLst>
              <a:ext uri="{FF2B5EF4-FFF2-40B4-BE49-F238E27FC236}">
                <a16:creationId xmlns:a16="http://schemas.microsoft.com/office/drawing/2014/main" id="{7F373B51-CC56-6EC8-DFE2-DD48E932C8DE}"/>
              </a:ext>
            </a:extLst>
          </p:cNvPr>
          <p:cNvSpPr>
            <a:spLocks noChangeAspect="1"/>
          </p:cNvSpPr>
          <p:nvPr/>
        </p:nvSpPr>
        <p:spPr>
          <a:xfrm>
            <a:off x="351805" y="3522301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cxnSp>
        <p:nvCxnSpPr>
          <p:cNvPr id="106" name="Straight Connector 5">
            <a:extLst>
              <a:ext uri="{FF2B5EF4-FFF2-40B4-BE49-F238E27FC236}">
                <a16:creationId xmlns:a16="http://schemas.microsoft.com/office/drawing/2014/main" id="{414FAD0A-8C17-3E56-3989-29B2C02C8635}"/>
              </a:ext>
            </a:extLst>
          </p:cNvPr>
          <p:cNvCxnSpPr>
            <a:stCxn id="105" idx="6"/>
            <a:endCxn id="104" idx="1"/>
          </p:cNvCxnSpPr>
          <p:nvPr/>
        </p:nvCxnSpPr>
        <p:spPr>
          <a:xfrm flipV="1">
            <a:off x="975260" y="3834028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6">
            <a:extLst>
              <a:ext uri="{FF2B5EF4-FFF2-40B4-BE49-F238E27FC236}">
                <a16:creationId xmlns:a16="http://schemas.microsoft.com/office/drawing/2014/main" id="{D349030A-6D83-9C4D-2062-89D24B299146}"/>
              </a:ext>
            </a:extLst>
          </p:cNvPr>
          <p:cNvSpPr/>
          <p:nvPr/>
        </p:nvSpPr>
        <p:spPr>
          <a:xfrm>
            <a:off x="1349051" y="4889384"/>
            <a:ext cx="3180419" cy="120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Uma forma de contornar esse problema é a utilização de redes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pré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-treinadas com conjunto de dados de milhares de imagens, o que garante uma boa acurácia.</a:t>
            </a:r>
          </a:p>
        </p:txBody>
      </p:sp>
      <p:sp>
        <p:nvSpPr>
          <p:cNvPr id="108" name="Rectangle 7">
            <a:extLst>
              <a:ext uri="{FF2B5EF4-FFF2-40B4-BE49-F238E27FC236}">
                <a16:creationId xmlns:a16="http://schemas.microsoft.com/office/drawing/2014/main" id="{5947A96D-4680-70A1-06F3-B70A062C8F71}"/>
              </a:ext>
            </a:extLst>
          </p:cNvPr>
          <p:cNvSpPr/>
          <p:nvPr/>
        </p:nvSpPr>
        <p:spPr>
          <a:xfrm>
            <a:off x="1136216" y="4889384"/>
            <a:ext cx="212834" cy="12039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Oval 8">
            <a:extLst>
              <a:ext uri="{FF2B5EF4-FFF2-40B4-BE49-F238E27FC236}">
                <a16:creationId xmlns:a16="http://schemas.microsoft.com/office/drawing/2014/main" id="{6CC32BEA-0133-21B6-4A48-2686924BA04E}"/>
              </a:ext>
            </a:extLst>
          </p:cNvPr>
          <p:cNvSpPr>
            <a:spLocks noChangeAspect="1"/>
          </p:cNvSpPr>
          <p:nvPr/>
        </p:nvSpPr>
        <p:spPr>
          <a:xfrm>
            <a:off x="351805" y="5179613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dirty="0">
                <a:solidFill>
                  <a:prstClr val="white"/>
                </a:solidFill>
                <a:latin typeface="Gotham HTF"/>
              </a:rPr>
              <a:t>3</a:t>
            </a:r>
          </a:p>
        </p:txBody>
      </p:sp>
      <p:cxnSp>
        <p:nvCxnSpPr>
          <p:cNvPr id="110" name="Straight Connector 9">
            <a:extLst>
              <a:ext uri="{FF2B5EF4-FFF2-40B4-BE49-F238E27FC236}">
                <a16:creationId xmlns:a16="http://schemas.microsoft.com/office/drawing/2014/main" id="{439FBAB0-CED0-47B5-581A-1276DE844F4E}"/>
              </a:ext>
            </a:extLst>
          </p:cNvPr>
          <p:cNvCxnSpPr>
            <a:cxnSpLocks/>
            <a:stCxn id="109" idx="6"/>
            <a:endCxn id="108" idx="1"/>
          </p:cNvCxnSpPr>
          <p:nvPr/>
        </p:nvCxnSpPr>
        <p:spPr>
          <a:xfrm flipV="1">
            <a:off x="975260" y="5491340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0">
            <a:extLst>
              <a:ext uri="{FF2B5EF4-FFF2-40B4-BE49-F238E27FC236}">
                <a16:creationId xmlns:a16="http://schemas.microsoft.com/office/drawing/2014/main" id="{0E5C2141-2239-F19F-256E-CDD0D855B087}"/>
              </a:ext>
            </a:extLst>
          </p:cNvPr>
          <p:cNvSpPr/>
          <p:nvPr/>
        </p:nvSpPr>
        <p:spPr>
          <a:xfrm>
            <a:off x="5670262" y="3232072"/>
            <a:ext cx="3180419" cy="12039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O treinamento de uma boa CNN não é simples, além de muitos dados (milhares de imagens) e muito tempo de processamento</a:t>
            </a:r>
            <a:endParaRPr lang="pt-BR" sz="12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14" name="Rectangle 11">
            <a:extLst>
              <a:ext uri="{FF2B5EF4-FFF2-40B4-BE49-F238E27FC236}">
                <a16:creationId xmlns:a16="http://schemas.microsoft.com/office/drawing/2014/main" id="{A3A6BAFE-0BDB-6834-B215-E66B8A091429}"/>
              </a:ext>
            </a:extLst>
          </p:cNvPr>
          <p:cNvSpPr/>
          <p:nvPr/>
        </p:nvSpPr>
        <p:spPr>
          <a:xfrm>
            <a:off x="5457427" y="3232072"/>
            <a:ext cx="212834" cy="12039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5" name="Oval 12">
            <a:extLst>
              <a:ext uri="{FF2B5EF4-FFF2-40B4-BE49-F238E27FC236}">
                <a16:creationId xmlns:a16="http://schemas.microsoft.com/office/drawing/2014/main" id="{ABCA16CF-2EB8-BB16-3206-947A8A9D0D61}"/>
              </a:ext>
            </a:extLst>
          </p:cNvPr>
          <p:cNvSpPr>
            <a:spLocks noChangeAspect="1"/>
          </p:cNvSpPr>
          <p:nvPr/>
        </p:nvSpPr>
        <p:spPr>
          <a:xfrm>
            <a:off x="4673016" y="3522301"/>
            <a:ext cx="623455" cy="6234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cxnSp>
        <p:nvCxnSpPr>
          <p:cNvPr id="116" name="Straight Connector 13">
            <a:extLst>
              <a:ext uri="{FF2B5EF4-FFF2-40B4-BE49-F238E27FC236}">
                <a16:creationId xmlns:a16="http://schemas.microsoft.com/office/drawing/2014/main" id="{49FBF5F3-6CA5-5182-61A7-66FC5DFA7841}"/>
              </a:ext>
            </a:extLst>
          </p:cNvPr>
          <p:cNvCxnSpPr>
            <a:stCxn id="115" idx="6"/>
            <a:endCxn id="114" idx="1"/>
          </p:cNvCxnSpPr>
          <p:nvPr/>
        </p:nvCxnSpPr>
        <p:spPr>
          <a:xfrm flipV="1">
            <a:off x="5296470" y="3834028"/>
            <a:ext cx="160956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41">
            <a:extLst>
              <a:ext uri="{FF2B5EF4-FFF2-40B4-BE49-F238E27FC236}">
                <a16:creationId xmlns:a16="http://schemas.microsoft.com/office/drawing/2014/main" id="{42346B7A-F584-6CCA-2B36-A652113A99AC}"/>
              </a:ext>
            </a:extLst>
          </p:cNvPr>
          <p:cNvSpPr/>
          <p:nvPr/>
        </p:nvSpPr>
        <p:spPr>
          <a:xfrm>
            <a:off x="5670262" y="4889384"/>
            <a:ext cx="3180419" cy="12039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É possível ajustar os pesos das últimas camadas da rede para detectar apenas os recursos relevantes para o problema específico</a:t>
            </a:r>
            <a:endParaRPr lang="pt-BR" sz="12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23" name="Rectangle 42">
            <a:extLst>
              <a:ext uri="{FF2B5EF4-FFF2-40B4-BE49-F238E27FC236}">
                <a16:creationId xmlns:a16="http://schemas.microsoft.com/office/drawing/2014/main" id="{4A64D86F-73B6-272B-5D75-3BE0B87B2F75}"/>
              </a:ext>
            </a:extLst>
          </p:cNvPr>
          <p:cNvSpPr/>
          <p:nvPr/>
        </p:nvSpPr>
        <p:spPr>
          <a:xfrm>
            <a:off x="5457427" y="4889384"/>
            <a:ext cx="212834" cy="12039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Oval 43">
            <a:extLst>
              <a:ext uri="{FF2B5EF4-FFF2-40B4-BE49-F238E27FC236}">
                <a16:creationId xmlns:a16="http://schemas.microsoft.com/office/drawing/2014/main" id="{AF7B7EF2-B07D-19A6-3F6D-F57B61E878FA}"/>
              </a:ext>
            </a:extLst>
          </p:cNvPr>
          <p:cNvSpPr>
            <a:spLocks noChangeAspect="1"/>
          </p:cNvSpPr>
          <p:nvPr/>
        </p:nvSpPr>
        <p:spPr>
          <a:xfrm>
            <a:off x="4673016" y="5179613"/>
            <a:ext cx="623455" cy="623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dirty="0">
                <a:solidFill>
                  <a:prstClr val="white"/>
                </a:solidFill>
                <a:latin typeface="Gotham HTF"/>
              </a:rPr>
              <a:t>4</a:t>
            </a:r>
          </a:p>
        </p:txBody>
      </p:sp>
      <p:cxnSp>
        <p:nvCxnSpPr>
          <p:cNvPr id="125" name="Straight Connector 44">
            <a:extLst>
              <a:ext uri="{FF2B5EF4-FFF2-40B4-BE49-F238E27FC236}">
                <a16:creationId xmlns:a16="http://schemas.microsoft.com/office/drawing/2014/main" id="{17F4D889-1E08-1EE7-EBF1-84BE0868630D}"/>
              </a:ext>
            </a:extLst>
          </p:cNvPr>
          <p:cNvCxnSpPr>
            <a:stCxn id="124" idx="6"/>
            <a:endCxn id="123" idx="1"/>
          </p:cNvCxnSpPr>
          <p:nvPr/>
        </p:nvCxnSpPr>
        <p:spPr>
          <a:xfrm flipV="1">
            <a:off x="5296470" y="5491340"/>
            <a:ext cx="160956" cy="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08027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 fontScale="92500" lnSpcReduction="10000"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LeNET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Desenvolvida em 1998 por Yann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LeCun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LeNet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foi pioneira no uso de camadas de convolução com filtros 5x5 e passo 1, além de camadas de agrupamento com filtros 2x2 e passo 2, intercaladas por camadas totalmente conectadas (FC). A ordem das camadas é: CONV-POOL-CONV-POOL-FC-FC. Essa arquitetura teve um papel fundamental no reconhecimento de dígitos manuscritos.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24" name="Gráfico 323">
            <a:extLst>
              <a:ext uri="{FF2B5EF4-FFF2-40B4-BE49-F238E27FC236}">
                <a16:creationId xmlns:a16="http://schemas.microsoft.com/office/drawing/2014/main" id="{A3854B0D-AB4B-1C62-880D-8C818EBF5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544" y="2660121"/>
            <a:ext cx="9144000" cy="34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08027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AlexNet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Criada em 2012 por Alex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Krizhevsky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Ilya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Sutskever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e Geoffrey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Hinton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AlexNet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é uma arquitetura mais avançada que 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LeNet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. Possui cinco camadas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convolucionais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seguidas de três camadas FC, e emprega a função de ativação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ReLU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. Vencedora da competição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ImageNet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de 2012, marcou o início da popularização das redes neurais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convolucionais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profundas.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6574304-79E0-21BB-8305-8B18BCF9E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08" y="2789107"/>
            <a:ext cx="6762784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08027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 lnSpcReduction="10000"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VGG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kern="0" dirty="0">
                    <a:solidFill>
                      <a:srgbClr val="404040"/>
                    </a:solidFill>
                    <a:latin typeface="Gotham HTF"/>
                    <a:cs typeface="Arial" pitchFamily="34" charset="0"/>
                  </a:rPr>
                  <a:t>C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oncebida em 2014 pelo Visual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Geometry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Group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da Universidade de Oxford, propôs o uso de filtros menores (3x3) em redes mais profundas, com no mínimo 16 camadas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convolucionais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e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maxpooling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com filtros 2x2. Apesar de os filtros menores gerarem menos parâmetros, as camadas FC e as convoluções iniciais demandavam grande quantidade de memória RAM, resultando em uma rede pesada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897B73F-E2C7-5BCD-891E-67140F0B4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17" y="2848412"/>
            <a:ext cx="6123365" cy="35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08027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 fontScale="92500" lnSpcReduction="10000"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GoogleNET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Paralelamente à VGG, em 2014, pesquisadores do Google desenvolveram 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GoogleNet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que introduziu o módulo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Inception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como elemento fundamental. Com nove módulos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Inception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em sequência, a arquitetura utiliza convoluções 3x3 e 5x5 precedidas por convoluções 1x1 para diminuir o custo computacional. 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GoogleNet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foi projetada para ser eficiente em termos de recursos e venceu a competição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ImageNet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de 2014.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B839AD5-D24A-B89C-854A-502D90A26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20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08027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sz="1200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 fontScale="92500" lnSpcReduction="20000"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ResNET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A rede residual, proposta em 2015 por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Kaiming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He e colaboradores, tem como característica principal a inclusão de conexões residuais (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curto-circuitos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) a cada duas convoluções, adicionando um resultado anterior ao resultado futuro. Isso permite treinar redes mais profundas sem problemas de degradação do desempenho.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ResNets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com 50, 101 e 152 camadas utilizam blocos residuais com "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bottleneck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", que consistem em duas convoluções 3x3 intercaladas por convoluções 1x1, diminuindo o custo computacional.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200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4A309981-C1A5-6564-F360-505436A4D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/>
          <a:stretch/>
        </p:blipFill>
        <p:spPr>
          <a:xfrm>
            <a:off x="228600" y="3061896"/>
            <a:ext cx="8717632" cy="24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15778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MobileNET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Proposta em 2017, é uma arquitetura otimizada para dispositivos móveis e aplicativos com limitações de recursos computacionais. Utiliza convoluções separáveis por profundidade para reduzir o número de parâmetros e o consumo de memória.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757208-A98E-EB88-4F1D-F71B657B5999}"/>
              </a:ext>
            </a:extLst>
          </p:cNvPr>
          <p:cNvGrpSpPr/>
          <p:nvPr/>
        </p:nvGrpSpPr>
        <p:grpSpPr>
          <a:xfrm>
            <a:off x="315778" y="2780928"/>
            <a:ext cx="8527945" cy="1440160"/>
            <a:chOff x="323527" y="1988840"/>
            <a:chExt cx="8527945" cy="996722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A9E876F4-48F4-6C63-0D92-AC60A55ABE16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C7FABFA7-8EA1-51CD-FDB7-64F43F661AEB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13" name="Rectangle 41">
                <a:extLst>
                  <a:ext uri="{FF2B5EF4-FFF2-40B4-BE49-F238E27FC236}">
                    <a16:creationId xmlns:a16="http://schemas.microsoft.com/office/drawing/2014/main" id="{E847C58E-F20A-A005-C214-3BC1D42809AC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EfficientNET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Proposta em 2019, é uma família de redes neurais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convolucionais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que busca melhorar a eficiência em termos de recursos computacionais e desempenho, através do ajuste coordenado da largura, profundidade e resolução das redes.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14" name="Isosceles Triangle 39">
                <a:extLst>
                  <a:ext uri="{FF2B5EF4-FFF2-40B4-BE49-F238E27FC236}">
                    <a16:creationId xmlns:a16="http://schemas.microsoft.com/office/drawing/2014/main" id="{B43390EF-4459-EDE9-53AA-949AED1A47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5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5EC41430-6219-8BBA-2227-13D27F59FBEF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6" name="Freeform 261">
                <a:extLst>
                  <a:ext uri="{FF2B5EF4-FFF2-40B4-BE49-F238E27FC236}">
                    <a16:creationId xmlns:a16="http://schemas.microsoft.com/office/drawing/2014/main" id="{8AAC25B0-480E-82F0-AE6B-B486A280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7" name="Freeform 262">
                <a:extLst>
                  <a:ext uri="{FF2B5EF4-FFF2-40B4-BE49-F238E27FC236}">
                    <a16:creationId xmlns:a16="http://schemas.microsoft.com/office/drawing/2014/main" id="{A9A034BE-E549-3A00-3480-8A9700C1D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8" name="Freeform 263">
                <a:extLst>
                  <a:ext uri="{FF2B5EF4-FFF2-40B4-BE49-F238E27FC236}">
                    <a16:creationId xmlns:a16="http://schemas.microsoft.com/office/drawing/2014/main" id="{175AC2C4-6483-C5AC-2298-22ECED6A6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0" name="Freeform 264">
                <a:extLst>
                  <a:ext uri="{FF2B5EF4-FFF2-40B4-BE49-F238E27FC236}">
                    <a16:creationId xmlns:a16="http://schemas.microsoft.com/office/drawing/2014/main" id="{1502F2A6-4410-9F22-F36A-C8D2DC7984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1" name="Freeform 265">
                <a:extLst>
                  <a:ext uri="{FF2B5EF4-FFF2-40B4-BE49-F238E27FC236}">
                    <a16:creationId xmlns:a16="http://schemas.microsoft.com/office/drawing/2014/main" id="{8B7464F0-0B43-61C7-EDC7-B15859207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CA999FD-B6F0-1592-276F-7F04F2BF11A1}"/>
              </a:ext>
            </a:extLst>
          </p:cNvPr>
          <p:cNvGrpSpPr/>
          <p:nvPr/>
        </p:nvGrpSpPr>
        <p:grpSpPr>
          <a:xfrm>
            <a:off x="315778" y="4437112"/>
            <a:ext cx="8527945" cy="1440160"/>
            <a:chOff x="323527" y="1988840"/>
            <a:chExt cx="8527945" cy="996722"/>
          </a:xfrm>
        </p:grpSpPr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77729F09-DB2F-F9B9-123C-31E00874D07A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23" name="Rectangle 12">
                <a:extLst>
                  <a:ext uri="{FF2B5EF4-FFF2-40B4-BE49-F238E27FC236}">
                    <a16:creationId xmlns:a16="http://schemas.microsoft.com/office/drawing/2014/main" id="{C48A7086-0EBE-3547-C6CF-20B23517B4B3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16835-C8A1-AA86-1E51-6BC81B71992A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InceptionV3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Uma evolução do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GoogleNet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a InceptionV3 é uma arquitetura desenvolvida em 2015 que aprimora o módulo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Inception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e implementa técnicas de normalização em lotes. Essa arquitetura alcança um desempenho superior com menos parâmetros e menor custo computacional.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25" name="Isosceles Triangle 39">
                <a:extLst>
                  <a:ext uri="{FF2B5EF4-FFF2-40B4-BE49-F238E27FC236}">
                    <a16:creationId xmlns:a16="http://schemas.microsoft.com/office/drawing/2014/main" id="{0A916461-EC17-76F0-F4A4-31F287CFB1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618F23E2-2A46-E335-900B-CAF05087D11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8" name="Freeform 261">
                <a:extLst>
                  <a:ext uri="{FF2B5EF4-FFF2-40B4-BE49-F238E27FC236}">
                    <a16:creationId xmlns:a16="http://schemas.microsoft.com/office/drawing/2014/main" id="{7216D984-584D-03AA-83C3-A5420F041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9" name="Freeform 262">
                <a:extLst>
                  <a:ext uri="{FF2B5EF4-FFF2-40B4-BE49-F238E27FC236}">
                    <a16:creationId xmlns:a16="http://schemas.microsoft.com/office/drawing/2014/main" id="{80ACA7FB-651D-187D-A5F5-E057AF09E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20" name="Freeform 263">
                <a:extLst>
                  <a:ext uri="{FF2B5EF4-FFF2-40B4-BE49-F238E27FC236}">
                    <a16:creationId xmlns:a16="http://schemas.microsoft.com/office/drawing/2014/main" id="{25A541D9-C9DF-0865-F874-D2CD0001F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21" name="Freeform 264">
                <a:extLst>
                  <a:ext uri="{FF2B5EF4-FFF2-40B4-BE49-F238E27FC236}">
                    <a16:creationId xmlns:a16="http://schemas.microsoft.com/office/drawing/2014/main" id="{9B9ED8D6-8578-7314-1B33-F92D1A21BD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22" name="Freeform 265">
                <a:extLst>
                  <a:ext uri="{FF2B5EF4-FFF2-40B4-BE49-F238E27FC236}">
                    <a16:creationId xmlns:a16="http://schemas.microsoft.com/office/drawing/2014/main" id="{6912D0DF-DCC1-9E2B-D545-B4109A7ED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Arquiteturas de Redes CNN</a:t>
            </a:r>
          </a:p>
        </p:txBody>
      </p:sp>
      <p:grpSp>
        <p:nvGrpSpPr>
          <p:cNvPr id="320" name="Agrupar 319">
            <a:extLst>
              <a:ext uri="{FF2B5EF4-FFF2-40B4-BE49-F238E27FC236}">
                <a16:creationId xmlns:a16="http://schemas.microsoft.com/office/drawing/2014/main" id="{D8EE618D-8B73-8FD4-13FE-8B50803F8897}"/>
              </a:ext>
            </a:extLst>
          </p:cNvPr>
          <p:cNvGrpSpPr/>
          <p:nvPr/>
        </p:nvGrpSpPr>
        <p:grpSpPr>
          <a:xfrm>
            <a:off x="315778" y="1124744"/>
            <a:ext cx="8527945" cy="1440160"/>
            <a:chOff x="323527" y="1988840"/>
            <a:chExt cx="8527945" cy="996722"/>
          </a:xfrm>
        </p:grpSpPr>
        <p:grpSp>
          <p:nvGrpSpPr>
            <p:cNvPr id="246" name="Group 8">
              <a:extLst>
                <a:ext uri="{FF2B5EF4-FFF2-40B4-BE49-F238E27FC236}">
                  <a16:creationId xmlns:a16="http://schemas.microsoft.com/office/drawing/2014/main" id="{2147528F-2767-D03E-5DCD-638CDF04DA04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317" name="Rectangle 12">
                <a:extLst>
                  <a:ext uri="{FF2B5EF4-FFF2-40B4-BE49-F238E27FC236}">
                    <a16:creationId xmlns:a16="http://schemas.microsoft.com/office/drawing/2014/main" id="{D8E3416F-EB2D-F033-C0B1-DAA2057452B4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318" name="Rectangle 41">
                <a:extLst>
                  <a:ext uri="{FF2B5EF4-FFF2-40B4-BE49-F238E27FC236}">
                    <a16:creationId xmlns:a16="http://schemas.microsoft.com/office/drawing/2014/main" id="{D233CA9A-79C2-226B-A735-0A9F53DF0367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 err="1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DenseNet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Proposta em 2016, a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DenseNet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é uma arquitetura que introduz conexões densas entre as camadas. Cada camada recebe as características de todas as camadas anteriores, o que melhora o fluxo de informações e gradientes durante o treinamento. Isso permite a construção de redes mais profundas e eficientes.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319" name="Isosceles Triangle 39">
                <a:extLst>
                  <a:ext uri="{FF2B5EF4-FFF2-40B4-BE49-F238E27FC236}">
                    <a16:creationId xmlns:a16="http://schemas.microsoft.com/office/drawing/2014/main" id="{8BD9A71E-7D92-076C-5E5C-1172C1BC4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3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C99A196-4751-28DE-BE42-DFAE6A032440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74" name="Freeform 261">
                <a:extLst>
                  <a:ext uri="{FF2B5EF4-FFF2-40B4-BE49-F238E27FC236}">
                    <a16:creationId xmlns:a16="http://schemas.microsoft.com/office/drawing/2014/main" id="{DD4DE804-F78E-5C28-EEFC-7FD04E77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5" name="Freeform 262">
                <a:extLst>
                  <a:ext uri="{FF2B5EF4-FFF2-40B4-BE49-F238E27FC236}">
                    <a16:creationId xmlns:a16="http://schemas.microsoft.com/office/drawing/2014/main" id="{353CA4A3-30CA-D76F-0D82-E03FC61AC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6" name="Freeform 263">
                <a:extLst>
                  <a:ext uri="{FF2B5EF4-FFF2-40B4-BE49-F238E27FC236}">
                    <a16:creationId xmlns:a16="http://schemas.microsoft.com/office/drawing/2014/main" id="{0E13E8F9-062F-3EA3-66D0-954D113B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7" name="Freeform 264">
                <a:extLst>
                  <a:ext uri="{FF2B5EF4-FFF2-40B4-BE49-F238E27FC236}">
                    <a16:creationId xmlns:a16="http://schemas.microsoft.com/office/drawing/2014/main" id="{8E1092B9-AA82-8272-990C-E0364C646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78" name="Freeform 265">
                <a:extLst>
                  <a:ext uri="{FF2B5EF4-FFF2-40B4-BE49-F238E27FC236}">
                    <a16:creationId xmlns:a16="http://schemas.microsoft.com/office/drawing/2014/main" id="{F9D8F21C-299E-F2A2-ADFF-20F0016D17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757208-A98E-EB88-4F1D-F71B657B5999}"/>
              </a:ext>
            </a:extLst>
          </p:cNvPr>
          <p:cNvGrpSpPr/>
          <p:nvPr/>
        </p:nvGrpSpPr>
        <p:grpSpPr>
          <a:xfrm>
            <a:off x="315778" y="2780928"/>
            <a:ext cx="8527945" cy="1440160"/>
            <a:chOff x="323527" y="1988840"/>
            <a:chExt cx="8527945" cy="996722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A9E876F4-48F4-6C63-0D92-AC60A55ABE16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C7FABFA7-8EA1-51CD-FDB7-64F43F661AEB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13" name="Rectangle 41">
                <a:extLst>
                  <a:ext uri="{FF2B5EF4-FFF2-40B4-BE49-F238E27FC236}">
                    <a16:creationId xmlns:a16="http://schemas.microsoft.com/office/drawing/2014/main" id="{E847C58E-F20A-A005-C214-3BC1D42809AC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rm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YOLO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(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You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Only Look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Once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): É uma arquitetura de rede neural focada em detecção de objetos em tempo real. Proposta em 2016, a YOLO divide a imagem em regiões e prevê, de uma só vez, as probabilidades de classes e as coordenadas das caixas delimitadoras. A YOLO é conhecida por sua velocidade e capacidade de detectar objetos em tempo real.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14" name="Isosceles Triangle 39">
                <a:extLst>
                  <a:ext uri="{FF2B5EF4-FFF2-40B4-BE49-F238E27FC236}">
                    <a16:creationId xmlns:a16="http://schemas.microsoft.com/office/drawing/2014/main" id="{B43390EF-4459-EDE9-53AA-949AED1A47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5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5EC41430-6219-8BBA-2227-13D27F59FBEF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6" name="Freeform 261">
                <a:extLst>
                  <a:ext uri="{FF2B5EF4-FFF2-40B4-BE49-F238E27FC236}">
                    <a16:creationId xmlns:a16="http://schemas.microsoft.com/office/drawing/2014/main" id="{8AAC25B0-480E-82F0-AE6B-B486A280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7" name="Freeform 262">
                <a:extLst>
                  <a:ext uri="{FF2B5EF4-FFF2-40B4-BE49-F238E27FC236}">
                    <a16:creationId xmlns:a16="http://schemas.microsoft.com/office/drawing/2014/main" id="{A9A034BE-E549-3A00-3480-8A9700C1D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8" name="Freeform 263">
                <a:extLst>
                  <a:ext uri="{FF2B5EF4-FFF2-40B4-BE49-F238E27FC236}">
                    <a16:creationId xmlns:a16="http://schemas.microsoft.com/office/drawing/2014/main" id="{175AC2C4-6483-C5AC-2298-22ECED6A6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0" name="Freeform 264">
                <a:extLst>
                  <a:ext uri="{FF2B5EF4-FFF2-40B4-BE49-F238E27FC236}">
                    <a16:creationId xmlns:a16="http://schemas.microsoft.com/office/drawing/2014/main" id="{1502F2A6-4410-9F22-F36A-C8D2DC7984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1" name="Freeform 265">
                <a:extLst>
                  <a:ext uri="{FF2B5EF4-FFF2-40B4-BE49-F238E27FC236}">
                    <a16:creationId xmlns:a16="http://schemas.microsoft.com/office/drawing/2014/main" id="{8B7464F0-0B43-61C7-EDC7-B15859207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CA999FD-B6F0-1592-276F-7F04F2BF11A1}"/>
              </a:ext>
            </a:extLst>
          </p:cNvPr>
          <p:cNvGrpSpPr/>
          <p:nvPr/>
        </p:nvGrpSpPr>
        <p:grpSpPr>
          <a:xfrm>
            <a:off x="315778" y="4437112"/>
            <a:ext cx="8527945" cy="1440160"/>
            <a:chOff x="323527" y="1988840"/>
            <a:chExt cx="8527945" cy="996722"/>
          </a:xfrm>
        </p:grpSpPr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77729F09-DB2F-F9B9-123C-31E00874D07A}"/>
                </a:ext>
              </a:extLst>
            </p:cNvPr>
            <p:cNvGrpSpPr/>
            <p:nvPr/>
          </p:nvGrpSpPr>
          <p:grpSpPr>
            <a:xfrm>
              <a:off x="323527" y="1988840"/>
              <a:ext cx="8527945" cy="996722"/>
              <a:chOff x="719958" y="3197948"/>
              <a:chExt cx="10753082" cy="1461858"/>
            </a:xfrm>
          </p:grpSpPr>
          <p:sp>
            <p:nvSpPr>
              <p:cNvPr id="23" name="Rectangle 12">
                <a:extLst>
                  <a:ext uri="{FF2B5EF4-FFF2-40B4-BE49-F238E27FC236}">
                    <a16:creationId xmlns:a16="http://schemas.microsoft.com/office/drawing/2014/main" id="{C48A7086-0EBE-3547-C6CF-20B23517B4B3}"/>
                  </a:ext>
                </a:extLst>
              </p:cNvPr>
              <p:cNvSpPr/>
              <p:nvPr/>
            </p:nvSpPr>
            <p:spPr>
              <a:xfrm>
                <a:off x="719958" y="3197948"/>
                <a:ext cx="1177082" cy="1461858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ctr" defTabSz="685800">
                  <a:defRPr/>
                </a:pPr>
                <a:endParaRPr lang="pt-BR" kern="0" dirty="0">
                  <a:solidFill>
                    <a:srgbClr val="595959"/>
                  </a:solidFill>
                  <a:latin typeface="Gotham HTF"/>
                </a:endParaRPr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16835-C8A1-AA86-1E51-6BC81B71992A}"/>
                  </a:ext>
                </a:extLst>
              </p:cNvPr>
              <p:cNvSpPr/>
              <p:nvPr/>
            </p:nvSpPr>
            <p:spPr>
              <a:xfrm>
                <a:off x="1897040" y="3197948"/>
                <a:ext cx="9576000" cy="1461858"/>
              </a:xfrm>
              <a:prstGeom prst="rect">
                <a:avLst/>
              </a:prstGeom>
              <a:solidFill>
                <a:srgbClr val="F2F2F2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>
                <a:noAutofit/>
              </a:bodyPr>
              <a:lstStyle/>
              <a:p>
                <a:pPr defTabSz="685800" fontAlgn="base">
                  <a:lnSpc>
                    <a:spcPct val="90000"/>
                  </a:lnSpc>
                  <a:defRPr/>
                </a:pPr>
                <a:r>
                  <a:rPr lang="pt-BR" b="1" kern="0" dirty="0">
                    <a:solidFill>
                      <a:srgbClr val="ED145B"/>
                    </a:solidFill>
                    <a:latin typeface="Gotham HTF"/>
                    <a:cs typeface="Arial" pitchFamily="34" charset="0"/>
                  </a:rPr>
                  <a:t>Transforme</a:t>
                </a:r>
                <a:r>
                  <a:rPr lang="pt-BR" kern="0" dirty="0">
                    <a:solidFill>
                      <a:prstClr val="black"/>
                    </a:solidFill>
                    <a:latin typeface="Gotham HTF"/>
                    <a:cs typeface="Arial" pitchFamily="34" charset="0"/>
                  </a:rPr>
                  <a:t>: 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Embora não seja uma arquitetura de rede neural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convolucional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Transformer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proposto em 2017, é uma arquitetura de rede neural notável para processamento de linguagem natural e outras tarefas sequenciais. 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Transformer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 introduziu o conceito de atenção </a:t>
                </a:r>
                <a:r>
                  <a:rPr lang="pt-BR" b="0" i="0" dirty="0" err="1">
                    <a:solidFill>
                      <a:srgbClr val="404040"/>
                    </a:solidFill>
                    <a:effectLst/>
                    <a:latin typeface="Gotham HTF"/>
                  </a:rPr>
                  <a:t>auto-regressiva</a:t>
                </a:r>
                <a:r>
                  <a:rPr lang="pt-BR" b="0" i="0" dirty="0">
                    <a:solidFill>
                      <a:srgbClr val="404040"/>
                    </a:solidFill>
                    <a:effectLst/>
                    <a:latin typeface="Gotham HTF"/>
                  </a:rPr>
                  <a:t>, que permite que a rede aprenda relacionamentos complexos entre as entradas, e tem sido a base para modelos de linguagem de última geração, como BERT e GPT.</a:t>
                </a:r>
                <a:endPara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endParaRPr>
              </a:p>
            </p:txBody>
          </p:sp>
          <p:sp>
            <p:nvSpPr>
              <p:cNvPr id="25" name="Isosceles Triangle 39">
                <a:extLst>
                  <a:ext uri="{FF2B5EF4-FFF2-40B4-BE49-F238E27FC236}">
                    <a16:creationId xmlns:a16="http://schemas.microsoft.com/office/drawing/2014/main" id="{0A916461-EC17-76F0-F4A4-31F287CFB1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812183" y="3781909"/>
                <a:ext cx="476839" cy="29393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000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dirty="0">
                  <a:solidFill>
                    <a:prstClr val="white"/>
                  </a:solidFill>
                  <a:latin typeface="Gotham HTF"/>
                </a:endParaRPr>
              </a:p>
            </p:txBody>
          </p:sp>
        </p:grpSp>
        <p:grpSp>
          <p:nvGrpSpPr>
            <p:cNvPr id="17" name="Code_implementation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618F23E2-2A46-E335-900B-CAF05087D11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7397" y="2253259"/>
              <a:ext cx="604265" cy="467877"/>
              <a:chOff x="7613650" y="384175"/>
              <a:chExt cx="1062038" cy="822326"/>
            </a:xfrm>
            <a:noFill/>
          </p:grpSpPr>
          <p:sp>
            <p:nvSpPr>
              <p:cNvPr id="18" name="Freeform 261">
                <a:extLst>
                  <a:ext uri="{FF2B5EF4-FFF2-40B4-BE49-F238E27FC236}">
                    <a16:creationId xmlns:a16="http://schemas.microsoft.com/office/drawing/2014/main" id="{7216D984-584D-03AA-83C3-A5420F041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650" y="490538"/>
                <a:ext cx="330200" cy="463550"/>
              </a:xfrm>
              <a:custGeom>
                <a:avLst/>
                <a:gdLst>
                  <a:gd name="T0" fmla="*/ 0 w 208"/>
                  <a:gd name="T1" fmla="*/ 177 h 292"/>
                  <a:gd name="T2" fmla="*/ 208 w 208"/>
                  <a:gd name="T3" fmla="*/ 292 h 292"/>
                  <a:gd name="T4" fmla="*/ 208 w 208"/>
                  <a:gd name="T5" fmla="*/ 210 h 292"/>
                  <a:gd name="T6" fmla="*/ 84 w 208"/>
                  <a:gd name="T7" fmla="*/ 146 h 292"/>
                  <a:gd name="T8" fmla="*/ 208 w 208"/>
                  <a:gd name="T9" fmla="*/ 83 h 292"/>
                  <a:gd name="T10" fmla="*/ 208 w 208"/>
                  <a:gd name="T11" fmla="*/ 0 h 292"/>
                  <a:gd name="T12" fmla="*/ 0 w 208"/>
                  <a:gd name="T13" fmla="*/ 116 h 292"/>
                  <a:gd name="T14" fmla="*/ 0 w 208"/>
                  <a:gd name="T15" fmla="*/ 1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92">
                    <a:moveTo>
                      <a:pt x="0" y="177"/>
                    </a:moveTo>
                    <a:lnTo>
                      <a:pt x="208" y="292"/>
                    </a:lnTo>
                    <a:lnTo>
                      <a:pt x="208" y="210"/>
                    </a:lnTo>
                    <a:lnTo>
                      <a:pt x="84" y="146"/>
                    </a:lnTo>
                    <a:lnTo>
                      <a:pt x="208" y="83"/>
                    </a:lnTo>
                    <a:lnTo>
                      <a:pt x="208" y="0"/>
                    </a:lnTo>
                    <a:lnTo>
                      <a:pt x="0" y="116"/>
                    </a:lnTo>
                    <a:lnTo>
                      <a:pt x="0" y="177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19" name="Freeform 262">
                <a:extLst>
                  <a:ext uri="{FF2B5EF4-FFF2-40B4-BE49-F238E27FC236}">
                    <a16:creationId xmlns:a16="http://schemas.microsoft.com/office/drawing/2014/main" id="{80ACA7FB-651D-187D-A5F5-E057AF09E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5" y="384175"/>
                <a:ext cx="225425" cy="590550"/>
              </a:xfrm>
              <a:custGeom>
                <a:avLst/>
                <a:gdLst>
                  <a:gd name="T0" fmla="*/ 77 w 142"/>
                  <a:gd name="T1" fmla="*/ 0 h 372"/>
                  <a:gd name="T2" fmla="*/ 0 w 142"/>
                  <a:gd name="T3" fmla="*/ 372 h 372"/>
                  <a:gd name="T4" fmla="*/ 66 w 142"/>
                  <a:gd name="T5" fmla="*/ 372 h 372"/>
                  <a:gd name="T6" fmla="*/ 142 w 142"/>
                  <a:gd name="T7" fmla="*/ 0 h 372"/>
                  <a:gd name="T8" fmla="*/ 77 w 142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72">
                    <a:moveTo>
                      <a:pt x="77" y="0"/>
                    </a:moveTo>
                    <a:lnTo>
                      <a:pt x="0" y="372"/>
                    </a:lnTo>
                    <a:lnTo>
                      <a:pt x="66" y="372"/>
                    </a:lnTo>
                    <a:lnTo>
                      <a:pt x="142" y="0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20" name="Freeform 263">
                <a:extLst>
                  <a:ext uri="{FF2B5EF4-FFF2-40B4-BE49-F238E27FC236}">
                    <a16:creationId xmlns:a16="http://schemas.microsoft.com/office/drawing/2014/main" id="{25A541D9-C9DF-0865-F874-D2CD0001F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90538"/>
                <a:ext cx="331788" cy="401638"/>
              </a:xfrm>
              <a:custGeom>
                <a:avLst/>
                <a:gdLst>
                  <a:gd name="T0" fmla="*/ 32 w 551"/>
                  <a:gd name="T1" fmla="*/ 619 h 666"/>
                  <a:gd name="T2" fmla="*/ 61 w 551"/>
                  <a:gd name="T3" fmla="*/ 613 h 666"/>
                  <a:gd name="T4" fmla="*/ 140 w 551"/>
                  <a:gd name="T5" fmla="*/ 653 h 666"/>
                  <a:gd name="T6" fmla="*/ 147 w 551"/>
                  <a:gd name="T7" fmla="*/ 666 h 666"/>
                  <a:gd name="T8" fmla="*/ 159 w 551"/>
                  <a:gd name="T9" fmla="*/ 656 h 666"/>
                  <a:gd name="T10" fmla="*/ 238 w 551"/>
                  <a:gd name="T11" fmla="*/ 640 h 666"/>
                  <a:gd name="T12" fmla="*/ 256 w 551"/>
                  <a:gd name="T13" fmla="*/ 630 h 666"/>
                  <a:gd name="T14" fmla="*/ 259 w 551"/>
                  <a:gd name="T15" fmla="*/ 569 h 666"/>
                  <a:gd name="T16" fmla="*/ 273 w 551"/>
                  <a:gd name="T17" fmla="*/ 542 h 666"/>
                  <a:gd name="T18" fmla="*/ 291 w 551"/>
                  <a:gd name="T19" fmla="*/ 516 h 666"/>
                  <a:gd name="T20" fmla="*/ 354 w 551"/>
                  <a:gd name="T21" fmla="*/ 486 h 666"/>
                  <a:gd name="T22" fmla="*/ 374 w 551"/>
                  <a:gd name="T23" fmla="*/ 489 h 666"/>
                  <a:gd name="T24" fmla="*/ 386 w 551"/>
                  <a:gd name="T25" fmla="*/ 492 h 666"/>
                  <a:gd name="T26" fmla="*/ 389 w 551"/>
                  <a:gd name="T27" fmla="*/ 490 h 666"/>
                  <a:gd name="T28" fmla="*/ 393 w 551"/>
                  <a:gd name="T29" fmla="*/ 479 h 666"/>
                  <a:gd name="T30" fmla="*/ 462 w 551"/>
                  <a:gd name="T31" fmla="*/ 424 h 666"/>
                  <a:gd name="T32" fmla="*/ 492 w 551"/>
                  <a:gd name="T33" fmla="*/ 424 h 666"/>
                  <a:gd name="T34" fmla="*/ 523 w 551"/>
                  <a:gd name="T35" fmla="*/ 426 h 666"/>
                  <a:gd name="T36" fmla="*/ 551 w 551"/>
                  <a:gd name="T37" fmla="*/ 436 h 666"/>
                  <a:gd name="T38" fmla="*/ 551 w 551"/>
                  <a:gd name="T39" fmla="*/ 300 h 666"/>
                  <a:gd name="T40" fmla="*/ 0 w 551"/>
                  <a:gd name="T41" fmla="*/ 0 h 666"/>
                  <a:gd name="T42" fmla="*/ 0 w 551"/>
                  <a:gd name="T43" fmla="*/ 217 h 666"/>
                  <a:gd name="T44" fmla="*/ 338 w 551"/>
                  <a:gd name="T45" fmla="*/ 385 h 666"/>
                  <a:gd name="T46" fmla="*/ 0 w 551"/>
                  <a:gd name="T47" fmla="*/ 552 h 666"/>
                  <a:gd name="T48" fmla="*/ 0 w 551"/>
                  <a:gd name="T49" fmla="*/ 628 h 666"/>
                  <a:gd name="T50" fmla="*/ 1 w 551"/>
                  <a:gd name="T51" fmla="*/ 628 h 666"/>
                  <a:gd name="T52" fmla="*/ 32 w 551"/>
                  <a:gd name="T53" fmla="*/ 61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1" h="666">
                    <a:moveTo>
                      <a:pt x="32" y="619"/>
                    </a:moveTo>
                    <a:cubicBezTo>
                      <a:pt x="41" y="617"/>
                      <a:pt x="51" y="615"/>
                      <a:pt x="61" y="613"/>
                    </a:cubicBezTo>
                    <a:cubicBezTo>
                      <a:pt x="91" y="609"/>
                      <a:pt x="124" y="626"/>
                      <a:pt x="140" y="653"/>
                    </a:cubicBezTo>
                    <a:lnTo>
                      <a:pt x="147" y="666"/>
                    </a:lnTo>
                    <a:lnTo>
                      <a:pt x="159" y="656"/>
                    </a:lnTo>
                    <a:cubicBezTo>
                      <a:pt x="179" y="637"/>
                      <a:pt x="212" y="631"/>
                      <a:pt x="238" y="640"/>
                    </a:cubicBezTo>
                    <a:lnTo>
                      <a:pt x="256" y="630"/>
                    </a:lnTo>
                    <a:cubicBezTo>
                      <a:pt x="249" y="610"/>
                      <a:pt x="249" y="588"/>
                      <a:pt x="259" y="569"/>
                    </a:cubicBezTo>
                    <a:cubicBezTo>
                      <a:pt x="263" y="559"/>
                      <a:pt x="268" y="550"/>
                      <a:pt x="273" y="542"/>
                    </a:cubicBezTo>
                    <a:cubicBezTo>
                      <a:pt x="278" y="533"/>
                      <a:pt x="285" y="525"/>
                      <a:pt x="291" y="516"/>
                    </a:cubicBezTo>
                    <a:cubicBezTo>
                      <a:pt x="305" y="498"/>
                      <a:pt x="329" y="486"/>
                      <a:pt x="354" y="486"/>
                    </a:cubicBezTo>
                    <a:cubicBezTo>
                      <a:pt x="361" y="486"/>
                      <a:pt x="368" y="487"/>
                      <a:pt x="374" y="489"/>
                    </a:cubicBezTo>
                    <a:lnTo>
                      <a:pt x="386" y="492"/>
                    </a:lnTo>
                    <a:cubicBezTo>
                      <a:pt x="387" y="491"/>
                      <a:pt x="388" y="491"/>
                      <a:pt x="389" y="490"/>
                    </a:cubicBezTo>
                    <a:lnTo>
                      <a:pt x="393" y="479"/>
                    </a:lnTo>
                    <a:cubicBezTo>
                      <a:pt x="403" y="449"/>
                      <a:pt x="431" y="426"/>
                      <a:pt x="462" y="424"/>
                    </a:cubicBezTo>
                    <a:cubicBezTo>
                      <a:pt x="472" y="424"/>
                      <a:pt x="482" y="423"/>
                      <a:pt x="492" y="424"/>
                    </a:cubicBezTo>
                    <a:cubicBezTo>
                      <a:pt x="502" y="424"/>
                      <a:pt x="513" y="425"/>
                      <a:pt x="523" y="426"/>
                    </a:cubicBezTo>
                    <a:cubicBezTo>
                      <a:pt x="533" y="428"/>
                      <a:pt x="542" y="431"/>
                      <a:pt x="551" y="436"/>
                    </a:cubicBezTo>
                    <a:lnTo>
                      <a:pt x="551" y="30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338" y="385"/>
                    </a:lnTo>
                    <a:lnTo>
                      <a:pt x="0" y="552"/>
                    </a:lnTo>
                    <a:lnTo>
                      <a:pt x="0" y="628"/>
                    </a:lnTo>
                    <a:cubicBezTo>
                      <a:pt x="1" y="628"/>
                      <a:pt x="1" y="628"/>
                      <a:pt x="1" y="628"/>
                    </a:cubicBezTo>
                    <a:cubicBezTo>
                      <a:pt x="12" y="624"/>
                      <a:pt x="22" y="621"/>
                      <a:pt x="32" y="619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21" name="Freeform 264">
                <a:extLst>
                  <a:ext uri="{FF2B5EF4-FFF2-40B4-BE49-F238E27FC236}">
                    <a16:creationId xmlns:a16="http://schemas.microsoft.com/office/drawing/2014/main" id="{9B9ED8D6-8578-7314-1B33-F92D1A21BD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1975" y="893763"/>
                <a:ext cx="312738" cy="312738"/>
              </a:xfrm>
              <a:custGeom>
                <a:avLst/>
                <a:gdLst>
                  <a:gd name="T0" fmla="*/ 349 w 518"/>
                  <a:gd name="T1" fmla="*/ 316 h 518"/>
                  <a:gd name="T2" fmla="*/ 203 w 518"/>
                  <a:gd name="T3" fmla="*/ 351 h 518"/>
                  <a:gd name="T4" fmla="*/ 168 w 518"/>
                  <a:gd name="T5" fmla="*/ 204 h 518"/>
                  <a:gd name="T6" fmla="*/ 362 w 518"/>
                  <a:gd name="T7" fmla="*/ 286 h 518"/>
                  <a:gd name="T8" fmla="*/ 506 w 518"/>
                  <a:gd name="T9" fmla="*/ 176 h 518"/>
                  <a:gd name="T10" fmla="*/ 504 w 518"/>
                  <a:gd name="T11" fmla="*/ 172 h 518"/>
                  <a:gd name="T12" fmla="*/ 501 w 518"/>
                  <a:gd name="T13" fmla="*/ 169 h 518"/>
                  <a:gd name="T14" fmla="*/ 487 w 518"/>
                  <a:gd name="T15" fmla="*/ 163 h 518"/>
                  <a:gd name="T16" fmla="*/ 446 w 518"/>
                  <a:gd name="T17" fmla="*/ 159 h 518"/>
                  <a:gd name="T18" fmla="*/ 419 w 518"/>
                  <a:gd name="T19" fmla="*/ 130 h 518"/>
                  <a:gd name="T20" fmla="*/ 414 w 518"/>
                  <a:gd name="T21" fmla="*/ 106 h 518"/>
                  <a:gd name="T22" fmla="*/ 416 w 518"/>
                  <a:gd name="T23" fmla="*/ 52 h 518"/>
                  <a:gd name="T24" fmla="*/ 395 w 518"/>
                  <a:gd name="T25" fmla="*/ 37 h 518"/>
                  <a:gd name="T26" fmla="*/ 352 w 518"/>
                  <a:gd name="T27" fmla="*/ 29 h 518"/>
                  <a:gd name="T28" fmla="*/ 302 w 518"/>
                  <a:gd name="T29" fmla="*/ 58 h 518"/>
                  <a:gd name="T30" fmla="*/ 260 w 518"/>
                  <a:gd name="T31" fmla="*/ 42 h 518"/>
                  <a:gd name="T32" fmla="*/ 243 w 518"/>
                  <a:gd name="T33" fmla="*/ 12 h 518"/>
                  <a:gd name="T34" fmla="*/ 199 w 518"/>
                  <a:gd name="T35" fmla="*/ 6 h 518"/>
                  <a:gd name="T36" fmla="*/ 162 w 518"/>
                  <a:gd name="T37" fmla="*/ 31 h 518"/>
                  <a:gd name="T38" fmla="*/ 154 w 518"/>
                  <a:gd name="T39" fmla="*/ 79 h 518"/>
                  <a:gd name="T40" fmla="*/ 129 w 518"/>
                  <a:gd name="T41" fmla="*/ 99 h 518"/>
                  <a:gd name="T42" fmla="*/ 73 w 518"/>
                  <a:gd name="T43" fmla="*/ 95 h 518"/>
                  <a:gd name="T44" fmla="*/ 37 w 518"/>
                  <a:gd name="T45" fmla="*/ 123 h 518"/>
                  <a:gd name="T46" fmla="*/ 29 w 518"/>
                  <a:gd name="T47" fmla="*/ 167 h 518"/>
                  <a:gd name="T48" fmla="*/ 59 w 518"/>
                  <a:gd name="T49" fmla="*/ 207 h 518"/>
                  <a:gd name="T50" fmla="*/ 53 w 518"/>
                  <a:gd name="T51" fmla="*/ 238 h 518"/>
                  <a:gd name="T52" fmla="*/ 11 w 518"/>
                  <a:gd name="T53" fmla="*/ 275 h 518"/>
                  <a:gd name="T54" fmla="*/ 5 w 518"/>
                  <a:gd name="T55" fmla="*/ 319 h 518"/>
                  <a:gd name="T56" fmla="*/ 12 w 518"/>
                  <a:gd name="T57" fmla="*/ 343 h 518"/>
                  <a:gd name="T58" fmla="*/ 14 w 518"/>
                  <a:gd name="T59" fmla="*/ 348 h 518"/>
                  <a:gd name="T60" fmla="*/ 31 w 518"/>
                  <a:gd name="T61" fmla="*/ 357 h 518"/>
                  <a:gd name="T62" fmla="*/ 84 w 518"/>
                  <a:gd name="T63" fmla="*/ 371 h 518"/>
                  <a:gd name="T64" fmla="*/ 103 w 518"/>
                  <a:gd name="T65" fmla="*/ 414 h 518"/>
                  <a:gd name="T66" fmla="*/ 102 w 518"/>
                  <a:gd name="T67" fmla="*/ 468 h 518"/>
                  <a:gd name="T68" fmla="*/ 143 w 518"/>
                  <a:gd name="T69" fmla="*/ 493 h 518"/>
                  <a:gd name="T70" fmla="*/ 190 w 518"/>
                  <a:gd name="T71" fmla="*/ 468 h 518"/>
                  <a:gd name="T72" fmla="*/ 238 w 518"/>
                  <a:gd name="T73" fmla="*/ 466 h 518"/>
                  <a:gd name="T74" fmla="*/ 274 w 518"/>
                  <a:gd name="T75" fmla="*/ 507 h 518"/>
                  <a:gd name="T76" fmla="*/ 319 w 518"/>
                  <a:gd name="T77" fmla="*/ 513 h 518"/>
                  <a:gd name="T78" fmla="*/ 356 w 518"/>
                  <a:gd name="T79" fmla="*/ 488 h 518"/>
                  <a:gd name="T80" fmla="*/ 370 w 518"/>
                  <a:gd name="T81" fmla="*/ 435 h 518"/>
                  <a:gd name="T82" fmla="*/ 413 w 518"/>
                  <a:gd name="T83" fmla="*/ 415 h 518"/>
                  <a:gd name="T84" fmla="*/ 467 w 518"/>
                  <a:gd name="T85" fmla="*/ 417 h 518"/>
                  <a:gd name="T86" fmla="*/ 492 w 518"/>
                  <a:gd name="T87" fmla="*/ 375 h 518"/>
                  <a:gd name="T88" fmla="*/ 467 w 518"/>
                  <a:gd name="T89" fmla="*/ 328 h 518"/>
                  <a:gd name="T90" fmla="*/ 460 w 518"/>
                  <a:gd name="T91" fmla="*/ 309 h 518"/>
                  <a:gd name="T92" fmla="*/ 478 w 518"/>
                  <a:gd name="T93" fmla="*/ 261 h 518"/>
                  <a:gd name="T94" fmla="*/ 517 w 518"/>
                  <a:gd name="T95" fmla="*/ 224 h 518"/>
                  <a:gd name="T96" fmla="*/ 507 w 518"/>
                  <a:gd name="T97" fmla="*/ 18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8" h="518">
                    <a:moveTo>
                      <a:pt x="362" y="286"/>
                    </a:moveTo>
                    <a:cubicBezTo>
                      <a:pt x="360" y="296"/>
                      <a:pt x="355" y="307"/>
                      <a:pt x="349" y="316"/>
                    </a:cubicBezTo>
                    <a:cubicBezTo>
                      <a:pt x="334" y="341"/>
                      <a:pt x="311" y="358"/>
                      <a:pt x="283" y="364"/>
                    </a:cubicBezTo>
                    <a:cubicBezTo>
                      <a:pt x="256" y="371"/>
                      <a:pt x="227" y="366"/>
                      <a:pt x="203" y="351"/>
                    </a:cubicBezTo>
                    <a:cubicBezTo>
                      <a:pt x="163" y="327"/>
                      <a:pt x="144" y="280"/>
                      <a:pt x="155" y="235"/>
                    </a:cubicBezTo>
                    <a:cubicBezTo>
                      <a:pt x="158" y="224"/>
                      <a:pt x="162" y="214"/>
                      <a:pt x="168" y="204"/>
                    </a:cubicBezTo>
                    <a:cubicBezTo>
                      <a:pt x="199" y="154"/>
                      <a:pt x="265" y="139"/>
                      <a:pt x="315" y="170"/>
                    </a:cubicBezTo>
                    <a:cubicBezTo>
                      <a:pt x="354" y="194"/>
                      <a:pt x="373" y="241"/>
                      <a:pt x="362" y="286"/>
                    </a:cubicBezTo>
                    <a:close/>
                    <a:moveTo>
                      <a:pt x="507" y="180"/>
                    </a:moveTo>
                    <a:cubicBezTo>
                      <a:pt x="507" y="179"/>
                      <a:pt x="506" y="178"/>
                      <a:pt x="506" y="176"/>
                    </a:cubicBezTo>
                    <a:cubicBezTo>
                      <a:pt x="505" y="175"/>
                      <a:pt x="505" y="174"/>
                      <a:pt x="505" y="174"/>
                    </a:cubicBezTo>
                    <a:cubicBezTo>
                      <a:pt x="504" y="173"/>
                      <a:pt x="504" y="172"/>
                      <a:pt x="504" y="172"/>
                    </a:cubicBezTo>
                    <a:cubicBezTo>
                      <a:pt x="503" y="172"/>
                      <a:pt x="503" y="171"/>
                      <a:pt x="503" y="171"/>
                    </a:cubicBezTo>
                    <a:cubicBezTo>
                      <a:pt x="503" y="171"/>
                      <a:pt x="502" y="170"/>
                      <a:pt x="501" y="169"/>
                    </a:cubicBezTo>
                    <a:lnTo>
                      <a:pt x="501" y="169"/>
                    </a:lnTo>
                    <a:cubicBezTo>
                      <a:pt x="497" y="165"/>
                      <a:pt x="492" y="163"/>
                      <a:pt x="487" y="163"/>
                    </a:cubicBezTo>
                    <a:lnTo>
                      <a:pt x="453" y="161"/>
                    </a:lnTo>
                    <a:cubicBezTo>
                      <a:pt x="451" y="160"/>
                      <a:pt x="448" y="160"/>
                      <a:pt x="446" y="159"/>
                    </a:cubicBezTo>
                    <a:cubicBezTo>
                      <a:pt x="440" y="156"/>
                      <a:pt x="435" y="152"/>
                      <a:pt x="433" y="148"/>
                    </a:cubicBezTo>
                    <a:cubicBezTo>
                      <a:pt x="429" y="142"/>
                      <a:pt x="424" y="136"/>
                      <a:pt x="419" y="130"/>
                    </a:cubicBezTo>
                    <a:cubicBezTo>
                      <a:pt x="415" y="125"/>
                      <a:pt x="413" y="115"/>
                      <a:pt x="414" y="108"/>
                    </a:cubicBezTo>
                    <a:cubicBezTo>
                      <a:pt x="414" y="108"/>
                      <a:pt x="414" y="107"/>
                      <a:pt x="414" y="106"/>
                    </a:cubicBezTo>
                    <a:lnTo>
                      <a:pt x="423" y="74"/>
                    </a:lnTo>
                    <a:cubicBezTo>
                      <a:pt x="425" y="66"/>
                      <a:pt x="422" y="56"/>
                      <a:pt x="416" y="52"/>
                    </a:cubicBezTo>
                    <a:cubicBezTo>
                      <a:pt x="412" y="49"/>
                      <a:pt x="408" y="46"/>
                      <a:pt x="404" y="44"/>
                    </a:cubicBezTo>
                    <a:cubicBezTo>
                      <a:pt x="401" y="41"/>
                      <a:pt x="398" y="39"/>
                      <a:pt x="395" y="37"/>
                    </a:cubicBezTo>
                    <a:cubicBezTo>
                      <a:pt x="388" y="33"/>
                      <a:pt x="381" y="29"/>
                      <a:pt x="374" y="26"/>
                    </a:cubicBezTo>
                    <a:cubicBezTo>
                      <a:pt x="368" y="23"/>
                      <a:pt x="357" y="24"/>
                      <a:pt x="352" y="29"/>
                    </a:cubicBezTo>
                    <a:lnTo>
                      <a:pt x="326" y="52"/>
                    </a:lnTo>
                    <a:cubicBezTo>
                      <a:pt x="320" y="57"/>
                      <a:pt x="310" y="60"/>
                      <a:pt x="302" y="58"/>
                    </a:cubicBezTo>
                    <a:cubicBezTo>
                      <a:pt x="295" y="57"/>
                      <a:pt x="288" y="55"/>
                      <a:pt x="281" y="55"/>
                    </a:cubicBezTo>
                    <a:cubicBezTo>
                      <a:pt x="273" y="54"/>
                      <a:pt x="264" y="48"/>
                      <a:pt x="260" y="42"/>
                    </a:cubicBezTo>
                    <a:cubicBezTo>
                      <a:pt x="260" y="42"/>
                      <a:pt x="260" y="42"/>
                      <a:pt x="260" y="42"/>
                    </a:cubicBezTo>
                    <a:lnTo>
                      <a:pt x="243" y="12"/>
                    </a:lnTo>
                    <a:cubicBezTo>
                      <a:pt x="239" y="5"/>
                      <a:pt x="230" y="0"/>
                      <a:pt x="223" y="1"/>
                    </a:cubicBezTo>
                    <a:cubicBezTo>
                      <a:pt x="215" y="2"/>
                      <a:pt x="207" y="4"/>
                      <a:pt x="199" y="6"/>
                    </a:cubicBezTo>
                    <a:cubicBezTo>
                      <a:pt x="191" y="7"/>
                      <a:pt x="183" y="10"/>
                      <a:pt x="175" y="13"/>
                    </a:cubicBezTo>
                    <a:cubicBezTo>
                      <a:pt x="168" y="15"/>
                      <a:pt x="162" y="24"/>
                      <a:pt x="162" y="31"/>
                    </a:cubicBezTo>
                    <a:lnTo>
                      <a:pt x="160" y="66"/>
                    </a:lnTo>
                    <a:cubicBezTo>
                      <a:pt x="159" y="70"/>
                      <a:pt x="157" y="75"/>
                      <a:pt x="154" y="79"/>
                    </a:cubicBezTo>
                    <a:cubicBezTo>
                      <a:pt x="152" y="82"/>
                      <a:pt x="150" y="85"/>
                      <a:pt x="147" y="86"/>
                    </a:cubicBezTo>
                    <a:cubicBezTo>
                      <a:pt x="141" y="90"/>
                      <a:pt x="135" y="94"/>
                      <a:pt x="129" y="99"/>
                    </a:cubicBezTo>
                    <a:cubicBezTo>
                      <a:pt x="123" y="104"/>
                      <a:pt x="113" y="106"/>
                      <a:pt x="106" y="104"/>
                    </a:cubicBezTo>
                    <a:lnTo>
                      <a:pt x="73" y="95"/>
                    </a:lnTo>
                    <a:cubicBezTo>
                      <a:pt x="66" y="93"/>
                      <a:pt x="56" y="96"/>
                      <a:pt x="51" y="102"/>
                    </a:cubicBezTo>
                    <a:cubicBezTo>
                      <a:pt x="46" y="109"/>
                      <a:pt x="41" y="116"/>
                      <a:pt x="37" y="123"/>
                    </a:cubicBezTo>
                    <a:cubicBezTo>
                      <a:pt x="32" y="130"/>
                      <a:pt x="29" y="137"/>
                      <a:pt x="25" y="144"/>
                    </a:cubicBezTo>
                    <a:cubicBezTo>
                      <a:pt x="22" y="151"/>
                      <a:pt x="24" y="161"/>
                      <a:pt x="29" y="167"/>
                    </a:cubicBezTo>
                    <a:lnTo>
                      <a:pt x="51" y="192"/>
                    </a:lnTo>
                    <a:cubicBezTo>
                      <a:pt x="56" y="198"/>
                      <a:pt x="60" y="204"/>
                      <a:pt x="59" y="207"/>
                    </a:cubicBezTo>
                    <a:cubicBezTo>
                      <a:pt x="58" y="208"/>
                      <a:pt x="58" y="210"/>
                      <a:pt x="58" y="212"/>
                    </a:cubicBezTo>
                    <a:cubicBezTo>
                      <a:pt x="55" y="220"/>
                      <a:pt x="54" y="229"/>
                      <a:pt x="53" y="238"/>
                    </a:cubicBezTo>
                    <a:cubicBezTo>
                      <a:pt x="52" y="245"/>
                      <a:pt x="47" y="255"/>
                      <a:pt x="40" y="258"/>
                    </a:cubicBezTo>
                    <a:lnTo>
                      <a:pt x="11" y="275"/>
                    </a:lnTo>
                    <a:cubicBezTo>
                      <a:pt x="4" y="279"/>
                      <a:pt x="0" y="288"/>
                      <a:pt x="1" y="295"/>
                    </a:cubicBezTo>
                    <a:cubicBezTo>
                      <a:pt x="2" y="303"/>
                      <a:pt x="3" y="311"/>
                      <a:pt x="5" y="319"/>
                    </a:cubicBezTo>
                    <a:cubicBezTo>
                      <a:pt x="6" y="325"/>
                      <a:pt x="8" y="331"/>
                      <a:pt x="10" y="337"/>
                    </a:cubicBezTo>
                    <a:cubicBezTo>
                      <a:pt x="11" y="339"/>
                      <a:pt x="11" y="341"/>
                      <a:pt x="12" y="343"/>
                    </a:cubicBezTo>
                    <a:cubicBezTo>
                      <a:pt x="12" y="344"/>
                      <a:pt x="13" y="345"/>
                      <a:pt x="13" y="346"/>
                    </a:cubicBezTo>
                    <a:cubicBezTo>
                      <a:pt x="14" y="346"/>
                      <a:pt x="14" y="347"/>
                      <a:pt x="14" y="348"/>
                    </a:cubicBezTo>
                    <a:cubicBezTo>
                      <a:pt x="15" y="348"/>
                      <a:pt x="15" y="348"/>
                      <a:pt x="15" y="348"/>
                    </a:cubicBezTo>
                    <a:cubicBezTo>
                      <a:pt x="19" y="353"/>
                      <a:pt x="25" y="356"/>
                      <a:pt x="31" y="357"/>
                    </a:cubicBezTo>
                    <a:lnTo>
                      <a:pt x="63" y="358"/>
                    </a:lnTo>
                    <a:cubicBezTo>
                      <a:pt x="71" y="359"/>
                      <a:pt x="80" y="365"/>
                      <a:pt x="84" y="371"/>
                    </a:cubicBezTo>
                    <a:cubicBezTo>
                      <a:pt x="88" y="378"/>
                      <a:pt x="93" y="384"/>
                      <a:pt x="98" y="390"/>
                    </a:cubicBezTo>
                    <a:cubicBezTo>
                      <a:pt x="102" y="396"/>
                      <a:pt x="105" y="407"/>
                      <a:pt x="103" y="414"/>
                    </a:cubicBezTo>
                    <a:lnTo>
                      <a:pt x="94" y="446"/>
                    </a:lnTo>
                    <a:cubicBezTo>
                      <a:pt x="93" y="453"/>
                      <a:pt x="96" y="463"/>
                      <a:pt x="102" y="468"/>
                    </a:cubicBezTo>
                    <a:cubicBezTo>
                      <a:pt x="108" y="472"/>
                      <a:pt x="114" y="477"/>
                      <a:pt x="121" y="481"/>
                    </a:cubicBezTo>
                    <a:cubicBezTo>
                      <a:pt x="128" y="485"/>
                      <a:pt x="136" y="490"/>
                      <a:pt x="143" y="493"/>
                    </a:cubicBezTo>
                    <a:cubicBezTo>
                      <a:pt x="150" y="496"/>
                      <a:pt x="160" y="495"/>
                      <a:pt x="166" y="490"/>
                    </a:cubicBezTo>
                    <a:lnTo>
                      <a:pt x="190" y="468"/>
                    </a:lnTo>
                    <a:cubicBezTo>
                      <a:pt x="196" y="463"/>
                      <a:pt x="206" y="461"/>
                      <a:pt x="214" y="463"/>
                    </a:cubicBezTo>
                    <a:cubicBezTo>
                      <a:pt x="221" y="464"/>
                      <a:pt x="229" y="466"/>
                      <a:pt x="238" y="466"/>
                    </a:cubicBezTo>
                    <a:cubicBezTo>
                      <a:pt x="245" y="467"/>
                      <a:pt x="254" y="473"/>
                      <a:pt x="258" y="479"/>
                    </a:cubicBezTo>
                    <a:lnTo>
                      <a:pt x="274" y="507"/>
                    </a:lnTo>
                    <a:cubicBezTo>
                      <a:pt x="278" y="514"/>
                      <a:pt x="287" y="518"/>
                      <a:pt x="294" y="518"/>
                    </a:cubicBezTo>
                    <a:cubicBezTo>
                      <a:pt x="303" y="517"/>
                      <a:pt x="311" y="515"/>
                      <a:pt x="319" y="513"/>
                    </a:cubicBezTo>
                    <a:cubicBezTo>
                      <a:pt x="327" y="511"/>
                      <a:pt x="335" y="509"/>
                      <a:pt x="342" y="506"/>
                    </a:cubicBezTo>
                    <a:cubicBezTo>
                      <a:pt x="349" y="504"/>
                      <a:pt x="355" y="496"/>
                      <a:pt x="356" y="488"/>
                    </a:cubicBezTo>
                    <a:lnTo>
                      <a:pt x="358" y="456"/>
                    </a:lnTo>
                    <a:cubicBezTo>
                      <a:pt x="358" y="448"/>
                      <a:pt x="364" y="439"/>
                      <a:pt x="370" y="435"/>
                    </a:cubicBezTo>
                    <a:cubicBezTo>
                      <a:pt x="377" y="431"/>
                      <a:pt x="384" y="426"/>
                      <a:pt x="390" y="421"/>
                    </a:cubicBezTo>
                    <a:cubicBezTo>
                      <a:pt x="396" y="416"/>
                      <a:pt x="406" y="413"/>
                      <a:pt x="413" y="415"/>
                    </a:cubicBezTo>
                    <a:lnTo>
                      <a:pt x="445" y="424"/>
                    </a:lnTo>
                    <a:cubicBezTo>
                      <a:pt x="452" y="426"/>
                      <a:pt x="462" y="423"/>
                      <a:pt x="467" y="417"/>
                    </a:cubicBezTo>
                    <a:cubicBezTo>
                      <a:pt x="472" y="411"/>
                      <a:pt x="476" y="404"/>
                      <a:pt x="480" y="397"/>
                    </a:cubicBezTo>
                    <a:cubicBezTo>
                      <a:pt x="485" y="390"/>
                      <a:pt x="489" y="383"/>
                      <a:pt x="492" y="375"/>
                    </a:cubicBezTo>
                    <a:cubicBezTo>
                      <a:pt x="496" y="368"/>
                      <a:pt x="494" y="358"/>
                      <a:pt x="489" y="352"/>
                    </a:cubicBezTo>
                    <a:lnTo>
                      <a:pt x="467" y="328"/>
                    </a:lnTo>
                    <a:cubicBezTo>
                      <a:pt x="462" y="322"/>
                      <a:pt x="458" y="316"/>
                      <a:pt x="459" y="313"/>
                    </a:cubicBezTo>
                    <a:cubicBezTo>
                      <a:pt x="459" y="312"/>
                      <a:pt x="460" y="311"/>
                      <a:pt x="460" y="309"/>
                    </a:cubicBezTo>
                    <a:cubicBezTo>
                      <a:pt x="462" y="300"/>
                      <a:pt x="464" y="291"/>
                      <a:pt x="465" y="281"/>
                    </a:cubicBezTo>
                    <a:cubicBezTo>
                      <a:pt x="465" y="274"/>
                      <a:pt x="471" y="264"/>
                      <a:pt x="478" y="261"/>
                    </a:cubicBezTo>
                    <a:lnTo>
                      <a:pt x="506" y="244"/>
                    </a:lnTo>
                    <a:cubicBezTo>
                      <a:pt x="513" y="240"/>
                      <a:pt x="518" y="231"/>
                      <a:pt x="517" y="224"/>
                    </a:cubicBezTo>
                    <a:cubicBezTo>
                      <a:pt x="516" y="215"/>
                      <a:pt x="514" y="207"/>
                      <a:pt x="512" y="199"/>
                    </a:cubicBezTo>
                    <a:cubicBezTo>
                      <a:pt x="511" y="193"/>
                      <a:pt x="509" y="187"/>
                      <a:pt x="507" y="180"/>
                    </a:cubicBez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  <p:sp>
            <p:nvSpPr>
              <p:cNvPr id="22" name="Freeform 265">
                <a:extLst>
                  <a:ext uri="{FF2B5EF4-FFF2-40B4-BE49-F238E27FC236}">
                    <a16:creationId xmlns:a16="http://schemas.microsoft.com/office/drawing/2014/main" id="{6912D0DF-DCC1-9E2B-D545-B4109A7ED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9788" y="781050"/>
                <a:ext cx="215900" cy="230188"/>
              </a:xfrm>
              <a:custGeom>
                <a:avLst/>
                <a:gdLst>
                  <a:gd name="T0" fmla="*/ 237 w 360"/>
                  <a:gd name="T1" fmla="*/ 226 h 382"/>
                  <a:gd name="T2" fmla="*/ 111 w 360"/>
                  <a:gd name="T3" fmla="*/ 174 h 382"/>
                  <a:gd name="T4" fmla="*/ 162 w 360"/>
                  <a:gd name="T5" fmla="*/ 123 h 382"/>
                  <a:gd name="T6" fmla="*/ 246 w 360"/>
                  <a:gd name="T7" fmla="*/ 206 h 382"/>
                  <a:gd name="T8" fmla="*/ 325 w 360"/>
                  <a:gd name="T9" fmla="*/ 203 h 382"/>
                  <a:gd name="T10" fmla="*/ 334 w 360"/>
                  <a:gd name="T11" fmla="*/ 164 h 382"/>
                  <a:gd name="T12" fmla="*/ 358 w 360"/>
                  <a:gd name="T13" fmla="*/ 123 h 382"/>
                  <a:gd name="T14" fmla="*/ 335 w 360"/>
                  <a:gd name="T15" fmla="*/ 79 h 382"/>
                  <a:gd name="T16" fmla="*/ 332 w 360"/>
                  <a:gd name="T17" fmla="*/ 77 h 382"/>
                  <a:gd name="T18" fmla="*/ 330 w 360"/>
                  <a:gd name="T19" fmla="*/ 75 h 382"/>
                  <a:gd name="T20" fmla="*/ 313 w 360"/>
                  <a:gd name="T21" fmla="*/ 71 h 382"/>
                  <a:gd name="T22" fmla="*/ 265 w 360"/>
                  <a:gd name="T23" fmla="*/ 72 h 382"/>
                  <a:gd name="T24" fmla="*/ 246 w 360"/>
                  <a:gd name="T25" fmla="*/ 60 h 382"/>
                  <a:gd name="T26" fmla="*/ 226 w 360"/>
                  <a:gd name="T27" fmla="*/ 18 h 382"/>
                  <a:gd name="T28" fmla="*/ 209 w 360"/>
                  <a:gd name="T29" fmla="*/ 2 h 382"/>
                  <a:gd name="T30" fmla="*/ 160 w 360"/>
                  <a:gd name="T31" fmla="*/ 0 h 382"/>
                  <a:gd name="T32" fmla="*/ 135 w 360"/>
                  <a:gd name="T33" fmla="*/ 38 h 382"/>
                  <a:gd name="T34" fmla="*/ 101 w 360"/>
                  <a:gd name="T35" fmla="*/ 65 h 382"/>
                  <a:gd name="T36" fmla="*/ 53 w 360"/>
                  <a:gd name="T37" fmla="*/ 63 h 382"/>
                  <a:gd name="T38" fmla="*/ 17 w 360"/>
                  <a:gd name="T39" fmla="*/ 91 h 382"/>
                  <a:gd name="T40" fmla="*/ 4 w 360"/>
                  <a:gd name="T41" fmla="*/ 119 h 382"/>
                  <a:gd name="T42" fmla="*/ 25 w 360"/>
                  <a:gd name="T43" fmla="*/ 153 h 382"/>
                  <a:gd name="T44" fmla="*/ 32 w 360"/>
                  <a:gd name="T45" fmla="*/ 196 h 382"/>
                  <a:gd name="T46" fmla="*/ 16 w 360"/>
                  <a:gd name="T47" fmla="*/ 226 h 382"/>
                  <a:gd name="T48" fmla="*/ 0 w 360"/>
                  <a:gd name="T49" fmla="*/ 249 h 382"/>
                  <a:gd name="T50" fmla="*/ 0 w 360"/>
                  <a:gd name="T51" fmla="*/ 252 h 382"/>
                  <a:gd name="T52" fmla="*/ 0 w 360"/>
                  <a:gd name="T53" fmla="*/ 255 h 382"/>
                  <a:gd name="T54" fmla="*/ 1 w 360"/>
                  <a:gd name="T55" fmla="*/ 259 h 382"/>
                  <a:gd name="T56" fmla="*/ 16 w 360"/>
                  <a:gd name="T57" fmla="*/ 289 h 382"/>
                  <a:gd name="T58" fmla="*/ 24 w 360"/>
                  <a:gd name="T59" fmla="*/ 302 h 382"/>
                  <a:gd name="T60" fmla="*/ 27 w 360"/>
                  <a:gd name="T61" fmla="*/ 305 h 382"/>
                  <a:gd name="T62" fmla="*/ 30 w 360"/>
                  <a:gd name="T63" fmla="*/ 307 h 382"/>
                  <a:gd name="T64" fmla="*/ 37 w 360"/>
                  <a:gd name="T65" fmla="*/ 310 h 382"/>
                  <a:gd name="T66" fmla="*/ 69 w 360"/>
                  <a:gd name="T67" fmla="*/ 305 h 382"/>
                  <a:gd name="T68" fmla="*/ 92 w 360"/>
                  <a:gd name="T69" fmla="*/ 309 h 382"/>
                  <a:gd name="T70" fmla="*/ 111 w 360"/>
                  <a:gd name="T71" fmla="*/ 321 h 382"/>
                  <a:gd name="T72" fmla="*/ 132 w 360"/>
                  <a:gd name="T73" fmla="*/ 364 h 382"/>
                  <a:gd name="T74" fmla="*/ 173 w 360"/>
                  <a:gd name="T75" fmla="*/ 381 h 382"/>
                  <a:gd name="T76" fmla="*/ 216 w 360"/>
                  <a:gd name="T77" fmla="*/ 366 h 382"/>
                  <a:gd name="T78" fmla="*/ 241 w 360"/>
                  <a:gd name="T79" fmla="*/ 323 h 382"/>
                  <a:gd name="T80" fmla="*/ 280 w 360"/>
                  <a:gd name="T81" fmla="*/ 311 h 382"/>
                  <a:gd name="T82" fmla="*/ 328 w 360"/>
                  <a:gd name="T83" fmla="*/ 311 h 382"/>
                  <a:gd name="T84" fmla="*/ 353 w 360"/>
                  <a:gd name="T85" fmla="*/ 269 h 382"/>
                  <a:gd name="T86" fmla="*/ 332 w 360"/>
                  <a:gd name="T87" fmla="*/ 22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82">
                    <a:moveTo>
                      <a:pt x="246" y="206"/>
                    </a:moveTo>
                    <a:cubicBezTo>
                      <a:pt x="244" y="213"/>
                      <a:pt x="241" y="220"/>
                      <a:pt x="237" y="226"/>
                    </a:cubicBezTo>
                    <a:cubicBezTo>
                      <a:pt x="217" y="259"/>
                      <a:pt x="174" y="269"/>
                      <a:pt x="142" y="249"/>
                    </a:cubicBezTo>
                    <a:cubicBezTo>
                      <a:pt x="116" y="233"/>
                      <a:pt x="104" y="203"/>
                      <a:pt x="111" y="174"/>
                    </a:cubicBezTo>
                    <a:cubicBezTo>
                      <a:pt x="113" y="167"/>
                      <a:pt x="116" y="160"/>
                      <a:pt x="119" y="154"/>
                    </a:cubicBezTo>
                    <a:cubicBezTo>
                      <a:pt x="129" y="138"/>
                      <a:pt x="144" y="127"/>
                      <a:pt x="162" y="123"/>
                    </a:cubicBezTo>
                    <a:cubicBezTo>
                      <a:pt x="180" y="118"/>
                      <a:pt x="199" y="121"/>
                      <a:pt x="215" y="131"/>
                    </a:cubicBezTo>
                    <a:cubicBezTo>
                      <a:pt x="240" y="147"/>
                      <a:pt x="253" y="177"/>
                      <a:pt x="246" y="206"/>
                    </a:cubicBezTo>
                    <a:close/>
                    <a:moveTo>
                      <a:pt x="332" y="227"/>
                    </a:moveTo>
                    <a:cubicBezTo>
                      <a:pt x="327" y="221"/>
                      <a:pt x="324" y="210"/>
                      <a:pt x="325" y="203"/>
                    </a:cubicBezTo>
                    <a:cubicBezTo>
                      <a:pt x="325" y="198"/>
                      <a:pt x="325" y="192"/>
                      <a:pt x="325" y="187"/>
                    </a:cubicBezTo>
                    <a:cubicBezTo>
                      <a:pt x="325" y="179"/>
                      <a:pt x="329" y="169"/>
                      <a:pt x="334" y="164"/>
                    </a:cubicBezTo>
                    <a:lnTo>
                      <a:pt x="353" y="145"/>
                    </a:lnTo>
                    <a:cubicBezTo>
                      <a:pt x="358" y="140"/>
                      <a:pt x="360" y="130"/>
                      <a:pt x="358" y="123"/>
                    </a:cubicBezTo>
                    <a:cubicBezTo>
                      <a:pt x="354" y="115"/>
                      <a:pt x="351" y="107"/>
                      <a:pt x="347" y="100"/>
                    </a:cubicBezTo>
                    <a:cubicBezTo>
                      <a:pt x="343" y="93"/>
                      <a:pt x="339" y="86"/>
                      <a:pt x="335" y="79"/>
                    </a:cubicBezTo>
                    <a:cubicBezTo>
                      <a:pt x="334" y="79"/>
                      <a:pt x="334" y="78"/>
                      <a:pt x="333" y="77"/>
                    </a:cubicBezTo>
                    <a:cubicBezTo>
                      <a:pt x="333" y="77"/>
                      <a:pt x="332" y="77"/>
                      <a:pt x="332" y="77"/>
                    </a:cubicBezTo>
                    <a:cubicBezTo>
                      <a:pt x="332" y="76"/>
                      <a:pt x="331" y="76"/>
                      <a:pt x="331" y="76"/>
                    </a:cubicBezTo>
                    <a:cubicBezTo>
                      <a:pt x="331" y="75"/>
                      <a:pt x="330" y="75"/>
                      <a:pt x="330" y="75"/>
                    </a:cubicBezTo>
                    <a:cubicBezTo>
                      <a:pt x="330" y="75"/>
                      <a:pt x="329" y="74"/>
                      <a:pt x="329" y="74"/>
                    </a:cubicBezTo>
                    <a:cubicBezTo>
                      <a:pt x="324" y="71"/>
                      <a:pt x="318" y="70"/>
                      <a:pt x="313" y="71"/>
                    </a:cubicBezTo>
                    <a:lnTo>
                      <a:pt x="288" y="76"/>
                    </a:lnTo>
                    <a:cubicBezTo>
                      <a:pt x="281" y="78"/>
                      <a:pt x="271" y="76"/>
                      <a:pt x="265" y="72"/>
                    </a:cubicBezTo>
                    <a:cubicBezTo>
                      <a:pt x="262" y="69"/>
                      <a:pt x="259" y="67"/>
                      <a:pt x="256" y="65"/>
                    </a:cubicBezTo>
                    <a:cubicBezTo>
                      <a:pt x="252" y="63"/>
                      <a:pt x="249" y="61"/>
                      <a:pt x="246" y="60"/>
                    </a:cubicBezTo>
                    <a:cubicBezTo>
                      <a:pt x="241" y="57"/>
                      <a:pt x="235" y="49"/>
                      <a:pt x="233" y="42"/>
                    </a:cubicBezTo>
                    <a:lnTo>
                      <a:pt x="226" y="18"/>
                    </a:lnTo>
                    <a:cubicBezTo>
                      <a:pt x="225" y="12"/>
                      <a:pt x="220" y="7"/>
                      <a:pt x="215" y="4"/>
                    </a:cubicBezTo>
                    <a:cubicBezTo>
                      <a:pt x="213" y="3"/>
                      <a:pt x="211" y="2"/>
                      <a:pt x="209" y="2"/>
                    </a:cubicBezTo>
                    <a:cubicBezTo>
                      <a:pt x="201" y="1"/>
                      <a:pt x="193" y="0"/>
                      <a:pt x="184" y="0"/>
                    </a:cubicBezTo>
                    <a:cubicBezTo>
                      <a:pt x="176" y="0"/>
                      <a:pt x="168" y="0"/>
                      <a:pt x="160" y="0"/>
                    </a:cubicBezTo>
                    <a:cubicBezTo>
                      <a:pt x="153" y="1"/>
                      <a:pt x="145" y="8"/>
                      <a:pt x="142" y="15"/>
                    </a:cubicBezTo>
                    <a:lnTo>
                      <a:pt x="135" y="38"/>
                    </a:lnTo>
                    <a:cubicBezTo>
                      <a:pt x="132" y="45"/>
                      <a:pt x="125" y="53"/>
                      <a:pt x="118" y="56"/>
                    </a:cubicBezTo>
                    <a:cubicBezTo>
                      <a:pt x="112" y="59"/>
                      <a:pt x="106" y="62"/>
                      <a:pt x="101" y="65"/>
                    </a:cubicBezTo>
                    <a:cubicBezTo>
                      <a:pt x="94" y="69"/>
                      <a:pt x="84" y="72"/>
                      <a:pt x="76" y="70"/>
                    </a:cubicBezTo>
                    <a:lnTo>
                      <a:pt x="53" y="63"/>
                    </a:lnTo>
                    <a:cubicBezTo>
                      <a:pt x="46" y="61"/>
                      <a:pt x="36" y="64"/>
                      <a:pt x="31" y="70"/>
                    </a:cubicBezTo>
                    <a:cubicBezTo>
                      <a:pt x="26" y="77"/>
                      <a:pt x="21" y="84"/>
                      <a:pt x="17" y="91"/>
                    </a:cubicBezTo>
                    <a:cubicBezTo>
                      <a:pt x="12" y="98"/>
                      <a:pt x="9" y="105"/>
                      <a:pt x="5" y="112"/>
                    </a:cubicBezTo>
                    <a:cubicBezTo>
                      <a:pt x="4" y="114"/>
                      <a:pt x="4" y="117"/>
                      <a:pt x="4" y="119"/>
                    </a:cubicBezTo>
                    <a:cubicBezTo>
                      <a:pt x="3" y="125"/>
                      <a:pt x="5" y="131"/>
                      <a:pt x="9" y="134"/>
                    </a:cubicBezTo>
                    <a:lnTo>
                      <a:pt x="25" y="153"/>
                    </a:lnTo>
                    <a:cubicBezTo>
                      <a:pt x="30" y="158"/>
                      <a:pt x="33" y="169"/>
                      <a:pt x="32" y="177"/>
                    </a:cubicBezTo>
                    <a:cubicBezTo>
                      <a:pt x="32" y="183"/>
                      <a:pt x="31" y="190"/>
                      <a:pt x="32" y="196"/>
                    </a:cubicBezTo>
                    <a:cubicBezTo>
                      <a:pt x="32" y="203"/>
                      <a:pt x="28" y="214"/>
                      <a:pt x="23" y="219"/>
                    </a:cubicBezTo>
                    <a:lnTo>
                      <a:pt x="16" y="226"/>
                    </a:lnTo>
                    <a:lnTo>
                      <a:pt x="6" y="237"/>
                    </a:lnTo>
                    <a:cubicBezTo>
                      <a:pt x="3" y="240"/>
                      <a:pt x="1" y="244"/>
                      <a:pt x="0" y="249"/>
                    </a:cubicBezTo>
                    <a:cubicBezTo>
                      <a:pt x="0" y="250"/>
                      <a:pt x="0" y="250"/>
                      <a:pt x="0" y="251"/>
                    </a:cubicBezTo>
                    <a:cubicBezTo>
                      <a:pt x="0" y="251"/>
                      <a:pt x="0" y="251"/>
                      <a:pt x="0" y="252"/>
                    </a:cubicBezTo>
                    <a:cubicBezTo>
                      <a:pt x="0" y="252"/>
                      <a:pt x="0" y="253"/>
                      <a:pt x="0" y="254"/>
                    </a:cubicBezTo>
                    <a:cubicBezTo>
                      <a:pt x="0" y="254"/>
                      <a:pt x="0" y="255"/>
                      <a:pt x="0" y="255"/>
                    </a:cubicBezTo>
                    <a:cubicBezTo>
                      <a:pt x="0" y="255"/>
                      <a:pt x="0" y="256"/>
                      <a:pt x="0" y="257"/>
                    </a:cubicBezTo>
                    <a:cubicBezTo>
                      <a:pt x="0" y="257"/>
                      <a:pt x="0" y="258"/>
                      <a:pt x="1" y="259"/>
                    </a:cubicBezTo>
                    <a:cubicBezTo>
                      <a:pt x="4" y="266"/>
                      <a:pt x="7" y="273"/>
                      <a:pt x="11" y="280"/>
                    </a:cubicBezTo>
                    <a:cubicBezTo>
                      <a:pt x="12" y="283"/>
                      <a:pt x="14" y="286"/>
                      <a:pt x="16" y="289"/>
                    </a:cubicBezTo>
                    <a:cubicBezTo>
                      <a:pt x="17" y="290"/>
                      <a:pt x="17" y="291"/>
                      <a:pt x="18" y="292"/>
                    </a:cubicBezTo>
                    <a:cubicBezTo>
                      <a:pt x="20" y="295"/>
                      <a:pt x="22" y="299"/>
                      <a:pt x="24" y="302"/>
                    </a:cubicBezTo>
                    <a:cubicBezTo>
                      <a:pt x="25" y="303"/>
                      <a:pt x="26" y="304"/>
                      <a:pt x="26" y="305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8" y="306"/>
                      <a:pt x="29" y="306"/>
                      <a:pt x="29" y="307"/>
                    </a:cubicBezTo>
                    <a:cubicBezTo>
                      <a:pt x="30" y="307"/>
                      <a:pt x="30" y="307"/>
                      <a:pt x="30" y="307"/>
                    </a:cubicBezTo>
                    <a:cubicBezTo>
                      <a:pt x="32" y="309"/>
                      <a:pt x="35" y="310"/>
                      <a:pt x="37" y="310"/>
                    </a:cubicBezTo>
                    <a:lnTo>
                      <a:pt x="37" y="310"/>
                    </a:lnTo>
                    <a:cubicBezTo>
                      <a:pt x="40" y="311"/>
                      <a:pt x="43" y="311"/>
                      <a:pt x="46" y="310"/>
                    </a:cubicBezTo>
                    <a:lnTo>
                      <a:pt x="69" y="305"/>
                    </a:lnTo>
                    <a:lnTo>
                      <a:pt x="70" y="305"/>
                    </a:lnTo>
                    <a:cubicBezTo>
                      <a:pt x="78" y="304"/>
                      <a:pt x="87" y="306"/>
                      <a:pt x="92" y="309"/>
                    </a:cubicBezTo>
                    <a:cubicBezTo>
                      <a:pt x="95" y="311"/>
                      <a:pt x="98" y="313"/>
                      <a:pt x="101" y="315"/>
                    </a:cubicBezTo>
                    <a:cubicBezTo>
                      <a:pt x="104" y="317"/>
                      <a:pt x="108" y="319"/>
                      <a:pt x="111" y="321"/>
                    </a:cubicBezTo>
                    <a:cubicBezTo>
                      <a:pt x="117" y="324"/>
                      <a:pt x="124" y="332"/>
                      <a:pt x="126" y="339"/>
                    </a:cubicBezTo>
                    <a:lnTo>
                      <a:pt x="132" y="364"/>
                    </a:lnTo>
                    <a:cubicBezTo>
                      <a:pt x="134" y="371"/>
                      <a:pt x="142" y="378"/>
                      <a:pt x="149" y="379"/>
                    </a:cubicBezTo>
                    <a:cubicBezTo>
                      <a:pt x="157" y="380"/>
                      <a:pt x="165" y="381"/>
                      <a:pt x="173" y="381"/>
                    </a:cubicBezTo>
                    <a:cubicBezTo>
                      <a:pt x="181" y="382"/>
                      <a:pt x="190" y="381"/>
                      <a:pt x="198" y="381"/>
                    </a:cubicBezTo>
                    <a:cubicBezTo>
                      <a:pt x="206" y="380"/>
                      <a:pt x="214" y="373"/>
                      <a:pt x="216" y="366"/>
                    </a:cubicBezTo>
                    <a:lnTo>
                      <a:pt x="224" y="341"/>
                    </a:lnTo>
                    <a:cubicBezTo>
                      <a:pt x="227" y="334"/>
                      <a:pt x="234" y="326"/>
                      <a:pt x="241" y="323"/>
                    </a:cubicBezTo>
                    <a:cubicBezTo>
                      <a:pt x="246" y="320"/>
                      <a:pt x="251" y="318"/>
                      <a:pt x="255" y="315"/>
                    </a:cubicBezTo>
                    <a:cubicBezTo>
                      <a:pt x="262" y="311"/>
                      <a:pt x="273" y="309"/>
                      <a:pt x="280" y="311"/>
                    </a:cubicBezTo>
                    <a:lnTo>
                      <a:pt x="306" y="318"/>
                    </a:lnTo>
                    <a:cubicBezTo>
                      <a:pt x="313" y="320"/>
                      <a:pt x="323" y="317"/>
                      <a:pt x="328" y="311"/>
                    </a:cubicBezTo>
                    <a:cubicBezTo>
                      <a:pt x="332" y="305"/>
                      <a:pt x="337" y="298"/>
                      <a:pt x="341" y="292"/>
                    </a:cubicBezTo>
                    <a:cubicBezTo>
                      <a:pt x="346" y="284"/>
                      <a:pt x="350" y="277"/>
                      <a:pt x="353" y="269"/>
                    </a:cubicBezTo>
                    <a:cubicBezTo>
                      <a:pt x="356" y="262"/>
                      <a:pt x="355" y="252"/>
                      <a:pt x="350" y="247"/>
                    </a:cubicBezTo>
                    <a:lnTo>
                      <a:pt x="332" y="227"/>
                    </a:lnTo>
                  </a:path>
                </a:pathLst>
              </a:custGeom>
              <a:grp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HTF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18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10 – Técnicas de Otimização e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Transfer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Learning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Desafio – Redes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Treinadas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F296AF-377F-7FA0-F4C7-9D96EEFF005D}"/>
              </a:ext>
            </a:extLst>
          </p:cNvPr>
          <p:cNvSpPr txBox="1"/>
          <p:nvPr/>
        </p:nvSpPr>
        <p:spPr>
          <a:xfrm>
            <a:off x="228600" y="1415673"/>
            <a:ext cx="52074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0" i="0" dirty="0">
                <a:solidFill>
                  <a:srgbClr val="404040"/>
                </a:solidFill>
                <a:effectLst/>
                <a:latin typeface="Gotham HTF"/>
              </a:rPr>
              <a:t>O treinamento de uma boa CNN não é simples, além de muitos dados (milhares de imagens) também requer muito tempo de processamento. </a:t>
            </a:r>
          </a:p>
          <a:p>
            <a:pPr algn="l"/>
            <a:endParaRPr lang="pt-BR" sz="2400" dirty="0">
              <a:solidFill>
                <a:srgbClr val="404040"/>
              </a:solidFill>
              <a:latin typeface="Gotham HTF"/>
            </a:endParaRPr>
          </a:p>
          <a:p>
            <a:pPr algn="l"/>
            <a:r>
              <a:rPr lang="pt-BR" sz="2400" b="0" i="0" dirty="0">
                <a:solidFill>
                  <a:srgbClr val="404040"/>
                </a:solidFill>
                <a:effectLst/>
                <a:latin typeface="Gotham HTF"/>
              </a:rPr>
              <a:t>Mas usa-las é uma tarefa fácil.</a:t>
            </a:r>
          </a:p>
          <a:p>
            <a:pPr algn="l"/>
            <a:endParaRPr lang="pt-BR" sz="2400" b="0" i="0" dirty="0">
              <a:solidFill>
                <a:srgbClr val="404040"/>
              </a:solidFill>
              <a:effectLst/>
              <a:latin typeface="Gotham HTF"/>
            </a:endParaRPr>
          </a:p>
          <a:p>
            <a:pPr algn="l"/>
            <a:r>
              <a:rPr lang="pt-BR" sz="2400" b="0" i="0" dirty="0">
                <a:solidFill>
                  <a:srgbClr val="404040"/>
                </a:solidFill>
                <a:effectLst/>
                <a:latin typeface="Gotham HTF"/>
              </a:rPr>
              <a:t>Use o VGG16 para fazer a classificação da imagem ao lado.</a:t>
            </a:r>
          </a:p>
          <a:p>
            <a:pPr algn="l"/>
            <a:endParaRPr lang="pt-BR" sz="2400" b="0" i="0" dirty="0">
              <a:solidFill>
                <a:srgbClr val="404040"/>
              </a:solidFill>
              <a:effectLst/>
              <a:latin typeface="Gotham HTF"/>
            </a:endParaRPr>
          </a:p>
          <a:p>
            <a:pPr algn="l"/>
            <a:r>
              <a:rPr lang="pt-BR" sz="2400" b="0" i="0" dirty="0">
                <a:solidFill>
                  <a:srgbClr val="404040"/>
                </a:solidFill>
                <a:effectLst/>
                <a:latin typeface="Gotham HTF"/>
              </a:rPr>
              <a:t>Recomendo dar uma olhada na documentação oficial do </a:t>
            </a:r>
            <a:r>
              <a:rPr lang="pt-BR" sz="2400" b="0" i="0" dirty="0" err="1">
                <a:solidFill>
                  <a:srgbClr val="404040"/>
                </a:solidFill>
                <a:effectLst/>
                <a:latin typeface="Gotham HTF"/>
              </a:rPr>
              <a:t>Keras</a:t>
            </a:r>
            <a:r>
              <a:rPr lang="pt-BR" sz="2400" b="0" i="0" dirty="0">
                <a:solidFill>
                  <a:srgbClr val="404040"/>
                </a:solidFill>
                <a:effectLst/>
                <a:latin typeface="Gotham HTF"/>
              </a:rPr>
              <a:t>: </a:t>
            </a:r>
            <a:r>
              <a:rPr lang="pt-BR" sz="2400" b="0" i="0" u="none" strike="noStrike" dirty="0">
                <a:solidFill>
                  <a:srgbClr val="106BA3"/>
                </a:solidFill>
                <a:effectLst/>
                <a:latin typeface="Gotham HTF"/>
                <a:hlinkClick r:id="rId3"/>
              </a:rPr>
              <a:t>https://keras.io/api/applications/</a:t>
            </a:r>
            <a:endParaRPr lang="pt-BR" sz="2400" b="0" i="0" dirty="0">
              <a:solidFill>
                <a:srgbClr val="404040"/>
              </a:solidFill>
              <a:effectLst/>
              <a:latin typeface="Gotham HTF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FCAF04-FED4-EAEC-059D-560AFA144B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47779"/>
            <a:ext cx="3617029" cy="3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Transfer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88F71EB-781A-DCA5-FAAA-188A70D1E0EC}"/>
              </a:ext>
            </a:extLst>
          </p:cNvPr>
          <p:cNvGrpSpPr/>
          <p:nvPr/>
        </p:nvGrpSpPr>
        <p:grpSpPr>
          <a:xfrm>
            <a:off x="0" y="908720"/>
            <a:ext cx="9144001" cy="5540092"/>
            <a:chOff x="0" y="1877795"/>
            <a:chExt cx="9144001" cy="3426537"/>
          </a:xfrm>
        </p:grpSpPr>
        <p:grpSp>
          <p:nvGrpSpPr>
            <p:cNvPr id="2" name="Group 2">
              <a:extLst>
                <a:ext uri="{FF2B5EF4-FFF2-40B4-BE49-F238E27FC236}">
                  <a16:creationId xmlns:a16="http://schemas.microsoft.com/office/drawing/2014/main" id="{2A8FA52E-7D28-4F2A-FB09-7993C615B766}"/>
                </a:ext>
              </a:extLst>
            </p:cNvPr>
            <p:cNvGrpSpPr/>
            <p:nvPr/>
          </p:nvGrpSpPr>
          <p:grpSpPr>
            <a:xfrm>
              <a:off x="7883" y="1877795"/>
              <a:ext cx="8316310" cy="790246"/>
              <a:chOff x="0" y="1498979"/>
              <a:chExt cx="11088413" cy="105366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7D5E7A3-03BC-C3E0-D366-7E19846945C6}"/>
                  </a:ext>
                </a:extLst>
              </p:cNvPr>
              <p:cNvGrpSpPr/>
              <p:nvPr/>
            </p:nvGrpSpPr>
            <p:grpSpPr>
              <a:xfrm>
                <a:off x="0" y="1499880"/>
                <a:ext cx="1093076" cy="1051857"/>
                <a:chOff x="683172" y="1654066"/>
                <a:chExt cx="1093076" cy="2112579"/>
              </a:xfrm>
            </p:grpSpPr>
            <p:cxnSp>
              <p:nvCxnSpPr>
                <p:cNvPr id="11" name="Straight Connector 9">
                  <a:extLst>
                    <a:ext uri="{FF2B5EF4-FFF2-40B4-BE49-F238E27FC236}">
                      <a16:creationId xmlns:a16="http://schemas.microsoft.com/office/drawing/2014/main" id="{81C33DFA-5CC0-C7F7-7584-4D125F1F1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248" y="1654066"/>
                  <a:ext cx="0" cy="2112579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0">
                  <a:extLst>
                    <a:ext uri="{FF2B5EF4-FFF2-40B4-BE49-F238E27FC236}">
                      <a16:creationId xmlns:a16="http://schemas.microsoft.com/office/drawing/2014/main" id="{F846020A-2792-4192-58B3-5D2D64124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172" y="2707727"/>
                  <a:ext cx="1093076" cy="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D3F88B-AAEF-4527-B329-17B860504729}"/>
                  </a:ext>
                </a:extLst>
              </p:cNvPr>
              <p:cNvSpPr/>
              <p:nvPr/>
            </p:nvSpPr>
            <p:spPr>
              <a:xfrm>
                <a:off x="1124609" y="1498979"/>
                <a:ext cx="9963804" cy="105366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250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BF7C9-5661-BDC6-11E8-8B4BF64F33FD}"/>
                  </a:ext>
                </a:extLst>
              </p:cNvPr>
              <p:cNvSpPr txBox="1"/>
              <p:nvPr/>
            </p:nvSpPr>
            <p:spPr>
              <a:xfrm>
                <a:off x="1374292" y="1717452"/>
                <a:ext cx="9406690" cy="609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kumimoji="0" lang="pt-BR" altLang="pt-BR" sz="1400" b="0" i="0" u="none" strike="noStrike" cap="none" normalizeH="0" baseline="0" dirty="0" err="1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Transfer</a:t>
                </a:r>
                <a:r>
                  <a:rPr kumimoji="0" lang="pt-BR" altLang="pt-BR" sz="1400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 Learning (Aprendizagem por Transferência) é uma abordagem que nos permite tirar proveito das arquiteturas de redes neurais existentes e treiná-las para classificar objetos personalizados ou novas categorias de imagens.</a:t>
                </a:r>
                <a:r>
                  <a:rPr lang="pt-BR" sz="1400" dirty="0">
                    <a:solidFill>
                      <a:prstClr val="black"/>
                    </a:solidFill>
                    <a:latin typeface="Gotham HTF"/>
                  </a:rPr>
                  <a:t> </a:t>
                </a:r>
              </a:p>
            </p:txBody>
          </p:sp>
        </p:grp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325DAADF-C30F-5428-E627-A6ED0CB0DF52}"/>
                </a:ext>
              </a:extLst>
            </p:cNvPr>
            <p:cNvGrpSpPr/>
            <p:nvPr/>
          </p:nvGrpSpPr>
          <p:grpSpPr>
            <a:xfrm>
              <a:off x="819808" y="2756559"/>
              <a:ext cx="8316311" cy="790246"/>
              <a:chOff x="1135119" y="2532411"/>
              <a:chExt cx="11088413" cy="1053661"/>
            </a:xfrm>
          </p:grpSpPr>
          <p:grpSp>
            <p:nvGrpSpPr>
              <p:cNvPr id="14" name="Group 12">
                <a:extLst>
                  <a:ext uri="{FF2B5EF4-FFF2-40B4-BE49-F238E27FC236}">
                    <a16:creationId xmlns:a16="http://schemas.microsoft.com/office/drawing/2014/main" id="{36F22D5E-A8AC-D280-BE0B-975E5A25A1BC}"/>
                  </a:ext>
                </a:extLst>
              </p:cNvPr>
              <p:cNvGrpSpPr/>
              <p:nvPr/>
            </p:nvGrpSpPr>
            <p:grpSpPr>
              <a:xfrm flipH="1">
                <a:off x="1135119" y="2532411"/>
                <a:ext cx="11088413" cy="1053661"/>
                <a:chOff x="408262" y="2779022"/>
                <a:chExt cx="11088413" cy="1053661"/>
              </a:xfrm>
            </p:grpSpPr>
            <p:grpSp>
              <p:nvGrpSpPr>
                <p:cNvPr id="16" name="Group 14">
                  <a:extLst>
                    <a:ext uri="{FF2B5EF4-FFF2-40B4-BE49-F238E27FC236}">
                      <a16:creationId xmlns:a16="http://schemas.microsoft.com/office/drawing/2014/main" id="{3A0ED825-59CE-AABD-B0E5-F41FB2870F7C}"/>
                    </a:ext>
                  </a:extLst>
                </p:cNvPr>
                <p:cNvGrpSpPr/>
                <p:nvPr/>
              </p:nvGrpSpPr>
              <p:grpSpPr>
                <a:xfrm>
                  <a:off x="408262" y="2779923"/>
                  <a:ext cx="1093076" cy="1051857"/>
                  <a:chOff x="683172" y="1654066"/>
                  <a:chExt cx="1093076" cy="2112579"/>
                </a:xfrm>
              </p:grpSpPr>
              <p:cxnSp>
                <p:nvCxnSpPr>
                  <p:cNvPr id="21" name="Straight Connector 19">
                    <a:extLst>
                      <a:ext uri="{FF2B5EF4-FFF2-40B4-BE49-F238E27FC236}">
                        <a16:creationId xmlns:a16="http://schemas.microsoft.com/office/drawing/2014/main" id="{EC2ADB9F-9783-53AA-1D58-8F94F1360A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248" y="1654066"/>
                    <a:ext cx="0" cy="2112579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0">
                    <a:extLst>
                      <a:ext uri="{FF2B5EF4-FFF2-40B4-BE49-F238E27FC236}">
                        <a16:creationId xmlns:a16="http://schemas.microsoft.com/office/drawing/2014/main" id="{3EF3F191-6695-7FF1-A5D4-3A1864465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3172" y="2707727"/>
                    <a:ext cx="1093076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Rectangle 15">
                  <a:extLst>
                    <a:ext uri="{FF2B5EF4-FFF2-40B4-BE49-F238E27FC236}">
                      <a16:creationId xmlns:a16="http://schemas.microsoft.com/office/drawing/2014/main" id="{83A49EDE-CCF4-F5D0-26B7-D3AE26DD3A8E}"/>
                    </a:ext>
                  </a:extLst>
                </p:cNvPr>
                <p:cNvSpPr/>
                <p:nvPr/>
              </p:nvSpPr>
              <p:spPr>
                <a:xfrm>
                  <a:off x="1532871" y="2779022"/>
                  <a:ext cx="9963804" cy="105366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25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</p:grp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56D83F98-04C7-B1D0-2796-1C18A6B43665}"/>
                  </a:ext>
                </a:extLst>
              </p:cNvPr>
              <p:cNvSpPr txBox="1"/>
              <p:nvPr/>
            </p:nvSpPr>
            <p:spPr>
              <a:xfrm>
                <a:off x="1430726" y="2589658"/>
                <a:ext cx="9402809" cy="964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pt-BR" altLang="pt-BR" sz="1400" dirty="0">
                    <a:solidFill>
                      <a:srgbClr val="404040"/>
                    </a:solidFill>
                    <a:latin typeface="Gotham HTF"/>
                  </a:rPr>
                  <a:t>É</a:t>
                </a:r>
                <a:r>
                  <a:rPr kumimoji="0" lang="pt-BR" altLang="pt-BR" sz="1400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 uma técnica em que um modelo de aprendizado profundo, treinado previamente em um conjunto de dados maior e mais diversificado, é adaptado para ser aplicado a um novo problema. O conhecimento adquirido pelo modelo original é transferido para o novo problema, permitindo um treinamento mais rápido e, muitas vezes, um desempenho melhor do que treinar uma rede neural do zero.</a:t>
                </a:r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7F1E5E6C-4BA0-5D50-6103-ADACFD4CBB88}"/>
                </a:ext>
              </a:extLst>
            </p:cNvPr>
            <p:cNvGrpSpPr/>
            <p:nvPr/>
          </p:nvGrpSpPr>
          <p:grpSpPr>
            <a:xfrm>
              <a:off x="0" y="3635323"/>
              <a:ext cx="8316310" cy="790246"/>
              <a:chOff x="0" y="1498979"/>
              <a:chExt cx="11088413" cy="1053661"/>
            </a:xfrm>
          </p:grpSpPr>
          <p:grpSp>
            <p:nvGrpSpPr>
              <p:cNvPr id="24" name="Group 22">
                <a:extLst>
                  <a:ext uri="{FF2B5EF4-FFF2-40B4-BE49-F238E27FC236}">
                    <a16:creationId xmlns:a16="http://schemas.microsoft.com/office/drawing/2014/main" id="{0CAC495F-F363-32B2-0B46-666BD7DE51DA}"/>
                  </a:ext>
                </a:extLst>
              </p:cNvPr>
              <p:cNvGrpSpPr/>
              <p:nvPr/>
            </p:nvGrpSpPr>
            <p:grpSpPr>
              <a:xfrm>
                <a:off x="0" y="1499880"/>
                <a:ext cx="1093076" cy="1051857"/>
                <a:chOff x="683172" y="1654066"/>
                <a:chExt cx="1093076" cy="2112579"/>
              </a:xfrm>
            </p:grpSpPr>
            <p:cxnSp>
              <p:nvCxnSpPr>
                <p:cNvPr id="30" name="Straight Connector 28">
                  <a:extLst>
                    <a:ext uri="{FF2B5EF4-FFF2-40B4-BE49-F238E27FC236}">
                      <a16:creationId xmlns:a16="http://schemas.microsoft.com/office/drawing/2014/main" id="{FE56C9FB-04A0-8480-7384-11CF8A9E6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248" y="1654066"/>
                  <a:ext cx="0" cy="2112579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29">
                  <a:extLst>
                    <a:ext uri="{FF2B5EF4-FFF2-40B4-BE49-F238E27FC236}">
                      <a16:creationId xmlns:a16="http://schemas.microsoft.com/office/drawing/2014/main" id="{BF9C3A0F-FE44-44B6-1DB2-AE4C69A3B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172" y="2707727"/>
                  <a:ext cx="1093076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3">
                <a:extLst>
                  <a:ext uri="{FF2B5EF4-FFF2-40B4-BE49-F238E27FC236}">
                    <a16:creationId xmlns:a16="http://schemas.microsoft.com/office/drawing/2014/main" id="{2BEE448F-D472-C662-696E-3B0A440391BF}"/>
                  </a:ext>
                </a:extLst>
              </p:cNvPr>
              <p:cNvSpPr/>
              <p:nvPr/>
            </p:nvSpPr>
            <p:spPr>
              <a:xfrm>
                <a:off x="1124609" y="1498979"/>
                <a:ext cx="9963804" cy="105366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250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5B802AF1-5835-B05C-F82F-B03F251319F1}"/>
                  </a:ext>
                </a:extLst>
              </p:cNvPr>
              <p:cNvSpPr txBox="1"/>
              <p:nvPr/>
            </p:nvSpPr>
            <p:spPr>
              <a:xfrm>
                <a:off x="1384804" y="1572189"/>
                <a:ext cx="9406690" cy="964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kumimoji="0" lang="pt-BR" altLang="pt-BR" sz="1400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A ideia é que as redes </a:t>
                </a:r>
                <a:r>
                  <a:rPr kumimoji="0" lang="pt-BR" altLang="pt-BR" sz="1400" b="0" i="0" u="none" strike="noStrike" cap="none" normalizeH="0" baseline="0" dirty="0" err="1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pré</a:t>
                </a:r>
                <a:r>
                  <a:rPr kumimoji="0" lang="pt-BR" altLang="pt-BR" sz="1400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-treinadas, já aprenderam a extrair características importantes das imagens em seus primeiros estágios. Essas características podem ser comuns a muitos problemas de classificação de imagens, como detecção de bordas, texturas e padrões. Ao aproveitar esse conhecimento, podemos nos concentrar no treinamento das últimas camadas do modelo, que são responsáveis por aprender características específicas do novo problema.</a:t>
                </a:r>
                <a:r>
                  <a:rPr lang="pt-BR" sz="1400" dirty="0">
                    <a:solidFill>
                      <a:prstClr val="black"/>
                    </a:solidFill>
                    <a:latin typeface="Gotham HTF"/>
                  </a:rPr>
                  <a:t> </a:t>
                </a:r>
              </a:p>
            </p:txBody>
          </p:sp>
        </p:grpSp>
        <p:grpSp>
          <p:nvGrpSpPr>
            <p:cNvPr id="32" name="Group 30">
              <a:extLst>
                <a:ext uri="{FF2B5EF4-FFF2-40B4-BE49-F238E27FC236}">
                  <a16:creationId xmlns:a16="http://schemas.microsoft.com/office/drawing/2014/main" id="{94BE8737-E5AE-3A4B-2624-3AC4843D4ED8}"/>
                </a:ext>
              </a:extLst>
            </p:cNvPr>
            <p:cNvGrpSpPr/>
            <p:nvPr/>
          </p:nvGrpSpPr>
          <p:grpSpPr>
            <a:xfrm>
              <a:off x="816601" y="4514086"/>
              <a:ext cx="8327400" cy="790246"/>
              <a:chOff x="1135119" y="2532411"/>
              <a:chExt cx="11088413" cy="1053661"/>
            </a:xfrm>
          </p:grpSpPr>
          <p:grpSp>
            <p:nvGrpSpPr>
              <p:cNvPr id="33" name="Group 31">
                <a:extLst>
                  <a:ext uri="{FF2B5EF4-FFF2-40B4-BE49-F238E27FC236}">
                    <a16:creationId xmlns:a16="http://schemas.microsoft.com/office/drawing/2014/main" id="{679132E8-5B7C-E2CF-DB89-2CCA443B874F}"/>
                  </a:ext>
                </a:extLst>
              </p:cNvPr>
              <p:cNvGrpSpPr/>
              <p:nvPr/>
            </p:nvGrpSpPr>
            <p:grpSpPr>
              <a:xfrm flipH="1">
                <a:off x="1135119" y="2532411"/>
                <a:ext cx="11088413" cy="1053661"/>
                <a:chOff x="408262" y="2779022"/>
                <a:chExt cx="11088413" cy="1053661"/>
              </a:xfrm>
            </p:grpSpPr>
            <p:grpSp>
              <p:nvGrpSpPr>
                <p:cNvPr id="35" name="Group 33">
                  <a:extLst>
                    <a:ext uri="{FF2B5EF4-FFF2-40B4-BE49-F238E27FC236}">
                      <a16:creationId xmlns:a16="http://schemas.microsoft.com/office/drawing/2014/main" id="{79B0A564-465F-F684-1C9C-1D6D52EC7004}"/>
                    </a:ext>
                  </a:extLst>
                </p:cNvPr>
                <p:cNvGrpSpPr/>
                <p:nvPr/>
              </p:nvGrpSpPr>
              <p:grpSpPr>
                <a:xfrm>
                  <a:off x="408262" y="2779923"/>
                  <a:ext cx="1093076" cy="1051857"/>
                  <a:chOff x="683172" y="1654066"/>
                  <a:chExt cx="1093076" cy="2112579"/>
                </a:xfrm>
              </p:grpSpPr>
              <p:cxnSp>
                <p:nvCxnSpPr>
                  <p:cNvPr id="40" name="Straight Connector 38">
                    <a:extLst>
                      <a:ext uri="{FF2B5EF4-FFF2-40B4-BE49-F238E27FC236}">
                        <a16:creationId xmlns:a16="http://schemas.microsoft.com/office/drawing/2014/main" id="{EE40AAAF-13BB-C1E6-47B9-D567F068F9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248" y="1654066"/>
                    <a:ext cx="0" cy="2112579"/>
                  </a:xfrm>
                  <a:prstGeom prst="line">
                    <a:avLst/>
                  </a:prstGeom>
                  <a:ln w="38100"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39">
                    <a:extLst>
                      <a:ext uri="{FF2B5EF4-FFF2-40B4-BE49-F238E27FC236}">
                        <a16:creationId xmlns:a16="http://schemas.microsoft.com/office/drawing/2014/main" id="{3B5C36A3-3E84-2793-5D0A-684BD7029F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3172" y="2707727"/>
                    <a:ext cx="1093076" cy="0"/>
                  </a:xfrm>
                  <a:prstGeom prst="line">
                    <a:avLst/>
                  </a:prstGeom>
                  <a:ln w="38100"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4">
                  <a:extLst>
                    <a:ext uri="{FF2B5EF4-FFF2-40B4-BE49-F238E27FC236}">
                      <a16:creationId xmlns:a16="http://schemas.microsoft.com/office/drawing/2014/main" id="{F8739E09-E538-E1AC-76D7-5F6782BE0D69}"/>
                    </a:ext>
                  </a:extLst>
                </p:cNvPr>
                <p:cNvSpPr/>
                <p:nvPr/>
              </p:nvSpPr>
              <p:spPr>
                <a:xfrm>
                  <a:off x="1532871" y="2779022"/>
                  <a:ext cx="9963804" cy="10536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25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</p:grpSp>
          <p:sp>
            <p:nvSpPr>
              <p:cNvPr id="34" name="TextBox 32">
                <a:extLst>
                  <a:ext uri="{FF2B5EF4-FFF2-40B4-BE49-F238E27FC236}">
                    <a16:creationId xmlns:a16="http://schemas.microsoft.com/office/drawing/2014/main" id="{4D27268A-AD9E-EBBD-EB36-9051484DB032}"/>
                  </a:ext>
                </a:extLst>
              </p:cNvPr>
              <p:cNvSpPr txBox="1"/>
              <p:nvPr/>
            </p:nvSpPr>
            <p:spPr>
              <a:xfrm>
                <a:off x="1430725" y="2642434"/>
                <a:ext cx="9394164" cy="786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kumimoji="0" lang="pt-BR" altLang="pt-BR" sz="1400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Ao utilizar o </a:t>
                </a:r>
                <a:r>
                  <a:rPr kumimoji="0" lang="pt-BR" altLang="pt-BR" sz="1400" b="0" i="0" u="none" strike="noStrike" cap="none" normalizeH="0" baseline="0" dirty="0" err="1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Transfer</a:t>
                </a:r>
                <a:r>
                  <a:rPr kumimoji="0" lang="pt-BR" altLang="pt-BR" sz="1400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latin typeface="Gotham HTF"/>
                  </a:rPr>
                  <a:t> Learning, podemos economizar tempo e recursos computacionais, além de obter melhores resultados do que treinar uma rede do zero para um conjunto de dados menor e específico. Portanto, é uma técnica amplamente utilizada em aplicações práticas de aprendizado profundo e processamento de imagens.</a:t>
                </a:r>
                <a:endParaRPr kumimoji="0" lang="pt-BR" altLang="pt-B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otham HTF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64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Combinando a Rede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Treinada</a:t>
            </a:r>
          </a:p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 um Classificador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8344EB3-FA0F-93E8-C7BC-EE5F9DBCDCC3}"/>
              </a:ext>
            </a:extLst>
          </p:cNvPr>
          <p:cNvGrpSpPr/>
          <p:nvPr/>
        </p:nvGrpSpPr>
        <p:grpSpPr>
          <a:xfrm>
            <a:off x="323528" y="2972693"/>
            <a:ext cx="8341436" cy="673543"/>
            <a:chOff x="638714" y="4855465"/>
            <a:chExt cx="10971395" cy="1490743"/>
          </a:xfrm>
        </p:grpSpPr>
        <p:sp>
          <p:nvSpPr>
            <p:cNvPr id="3" name="Rectangle 57">
              <a:extLst>
                <a:ext uri="{FF2B5EF4-FFF2-40B4-BE49-F238E27FC236}">
                  <a16:creationId xmlns:a16="http://schemas.microsoft.com/office/drawing/2014/main" id="{287B3AD5-5407-332D-EEE5-E5AC0DC8A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algn="l"/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Em seguida, adicionaremos um classificador MLP (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Multilayer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 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Perceptron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) personalizado para resolver o nosso problema específico de classificação de imagens. Esse classificador será responsável por aprender as características específicas do novo conjunto de dados e classificar as imagens nas categorias desejadas.</a:t>
              </a:r>
            </a:p>
          </p:txBody>
        </p:sp>
        <p:sp>
          <p:nvSpPr>
            <p:cNvPr id="4" name="Pentagon 33">
              <a:extLst>
                <a:ext uri="{FF2B5EF4-FFF2-40B4-BE49-F238E27FC236}">
                  <a16:creationId xmlns:a16="http://schemas.microsoft.com/office/drawing/2014/main" id="{F7B4818C-1DC6-C2A5-D48F-6316C00EB9F4}"/>
                </a:ext>
              </a:extLst>
            </p:cNvPr>
            <p:cNvSpPr/>
            <p:nvPr/>
          </p:nvSpPr>
          <p:spPr bwMode="auto">
            <a:xfrm>
              <a:off x="638714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200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5" name="Group 3">
            <a:extLst>
              <a:ext uri="{FF2B5EF4-FFF2-40B4-BE49-F238E27FC236}">
                <a16:creationId xmlns:a16="http://schemas.microsoft.com/office/drawing/2014/main" id="{833969E5-09EE-4B5C-D576-27B395145CD9}"/>
              </a:ext>
            </a:extLst>
          </p:cNvPr>
          <p:cNvGrpSpPr/>
          <p:nvPr/>
        </p:nvGrpSpPr>
        <p:grpSpPr>
          <a:xfrm>
            <a:off x="323528" y="2231279"/>
            <a:ext cx="8341436" cy="674788"/>
            <a:chOff x="638714" y="3080502"/>
            <a:chExt cx="10971395" cy="1493498"/>
          </a:xfrm>
        </p:grpSpPr>
        <p:sp>
          <p:nvSpPr>
            <p:cNvPr id="7" name="Rectangle 66">
              <a:extLst>
                <a:ext uri="{FF2B5EF4-FFF2-40B4-BE49-F238E27FC236}">
                  <a16:creationId xmlns:a16="http://schemas.microsoft.com/office/drawing/2014/main" id="{DCC0104B-FE9B-C6CE-3DF8-B5F3E632C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3083257"/>
              <a:ext cx="10231685" cy="1490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 algn="l"/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O extrator de características será baseado em uma rede 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pré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-treinada, como VGG16, ResNet50 ou InceptionV3. Essa parte da rede já aprendeu a extrair características relevantes de imagens, como bordas, texturas e padrões, durante o treinamento em um grande conjunto de dados, como o 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ImageNet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.</a:t>
              </a:r>
            </a:p>
          </p:txBody>
        </p:sp>
        <p:sp>
          <p:nvSpPr>
            <p:cNvPr id="8" name="Pentagon 19">
              <a:extLst>
                <a:ext uri="{FF2B5EF4-FFF2-40B4-BE49-F238E27FC236}">
                  <a16:creationId xmlns:a16="http://schemas.microsoft.com/office/drawing/2014/main" id="{9FC3AF12-790B-CFDC-10E7-2E474B5469B5}"/>
                </a:ext>
              </a:extLst>
            </p:cNvPr>
            <p:cNvSpPr/>
            <p:nvPr/>
          </p:nvSpPr>
          <p:spPr bwMode="auto">
            <a:xfrm>
              <a:off x="638714" y="3080502"/>
              <a:ext cx="1088601" cy="1493498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200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460FE76C-A18F-E6B6-D442-4666880EA43D}"/>
              </a:ext>
            </a:extLst>
          </p:cNvPr>
          <p:cNvGrpSpPr/>
          <p:nvPr/>
        </p:nvGrpSpPr>
        <p:grpSpPr>
          <a:xfrm>
            <a:off x="323528" y="1484784"/>
            <a:ext cx="8341436" cy="679868"/>
            <a:chOff x="638714" y="1308295"/>
            <a:chExt cx="10971395" cy="1504743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BF11A2DB-2EE6-C9A9-E31C-030B889FEE50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490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algn="l"/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Ao aplicar o 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Transfer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 Learning, nossa rede 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convolucional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 será composta por duas partes principais: o extrator de características e o classificador. </a:t>
              </a:r>
            </a:p>
          </p:txBody>
        </p:sp>
        <p:sp>
          <p:nvSpPr>
            <p:cNvPr id="12" name="Pentagon 26">
              <a:extLst>
                <a:ext uri="{FF2B5EF4-FFF2-40B4-BE49-F238E27FC236}">
                  <a16:creationId xmlns:a16="http://schemas.microsoft.com/office/drawing/2014/main" id="{84EDDFEE-E227-1918-C0D6-8398759B1BDB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504743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200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4A69662F-2105-247D-DB94-D7DAD6BB3422}"/>
              </a:ext>
            </a:extLst>
          </p:cNvPr>
          <p:cNvCxnSpPr>
            <a:cxnSpLocks/>
          </p:cNvCxnSpPr>
          <p:nvPr/>
        </p:nvCxnSpPr>
        <p:spPr>
          <a:xfrm flipV="1">
            <a:off x="323528" y="2197071"/>
            <a:ext cx="8341435" cy="178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BBCFA526-CD11-18CA-3B08-608F759D5C2D}"/>
              </a:ext>
            </a:extLst>
          </p:cNvPr>
          <p:cNvCxnSpPr>
            <a:cxnSpLocks/>
          </p:cNvCxnSpPr>
          <p:nvPr/>
        </p:nvCxnSpPr>
        <p:spPr>
          <a:xfrm flipV="1">
            <a:off x="323528" y="2938487"/>
            <a:ext cx="8341435" cy="178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8" name="Group 4">
            <a:extLst>
              <a:ext uri="{FF2B5EF4-FFF2-40B4-BE49-F238E27FC236}">
                <a16:creationId xmlns:a16="http://schemas.microsoft.com/office/drawing/2014/main" id="{392E9794-D291-8181-31F5-FCE11C48EA43}"/>
              </a:ext>
            </a:extLst>
          </p:cNvPr>
          <p:cNvGrpSpPr/>
          <p:nvPr/>
        </p:nvGrpSpPr>
        <p:grpSpPr>
          <a:xfrm>
            <a:off x="323528" y="3751238"/>
            <a:ext cx="8341436" cy="673543"/>
            <a:chOff x="638714" y="4855465"/>
            <a:chExt cx="10971395" cy="1490743"/>
          </a:xfrm>
        </p:grpSpPr>
        <p:sp>
          <p:nvSpPr>
            <p:cNvPr id="1059" name="Rectangle 57">
              <a:extLst>
                <a:ext uri="{FF2B5EF4-FFF2-40B4-BE49-F238E27FC236}">
                  <a16:creationId xmlns:a16="http://schemas.microsoft.com/office/drawing/2014/main" id="{3DCD9BB9-2DB0-4D21-BBD5-E8BE996E8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4855465"/>
              <a:ext cx="10231685" cy="1490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Dessa forma, a rede ajustada combina o poder das redes </a:t>
              </a:r>
              <a:r>
                <a:rPr lang="pt-BR" sz="1200" b="0" i="0" dirty="0" err="1">
                  <a:solidFill>
                    <a:srgbClr val="404040"/>
                  </a:solidFill>
                  <a:effectLst/>
                  <a:latin typeface="Gotham HTF"/>
                </a:rPr>
                <a:t>pré</a:t>
              </a:r>
              <a:r>
                <a:rPr lang="pt-BR" sz="1200" b="0" i="0" dirty="0">
                  <a:solidFill>
                    <a:srgbClr val="404040"/>
                  </a:solidFill>
                  <a:effectLst/>
                  <a:latin typeface="Gotham HTF"/>
                </a:rPr>
                <a:t>-treinadas, que já aprenderam a extrair características gerais de imagens, com um classificador personalizado que aprenderá a distinguir as categorias específicas do nosso problema. Como mostra a figura abaixo:</a:t>
              </a:r>
            </a:p>
          </p:txBody>
        </p:sp>
        <p:sp>
          <p:nvSpPr>
            <p:cNvPr id="1060" name="Pentagon 33">
              <a:extLst>
                <a:ext uri="{FF2B5EF4-FFF2-40B4-BE49-F238E27FC236}">
                  <a16:creationId xmlns:a16="http://schemas.microsoft.com/office/drawing/2014/main" id="{357539D0-BC54-32B6-6EF9-3C1114005F99}"/>
                </a:ext>
              </a:extLst>
            </p:cNvPr>
            <p:cNvSpPr/>
            <p:nvPr/>
          </p:nvSpPr>
          <p:spPr bwMode="auto">
            <a:xfrm>
              <a:off x="638714" y="4864959"/>
              <a:ext cx="1046053" cy="1481247"/>
            </a:xfrm>
            <a:prstGeom prst="homePlate">
              <a:avLst>
                <a:gd name="adj" fmla="val 27321"/>
              </a:avLst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200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cxnSp>
        <p:nvCxnSpPr>
          <p:cNvPr id="1061" name="Straight Connector 10">
            <a:extLst>
              <a:ext uri="{FF2B5EF4-FFF2-40B4-BE49-F238E27FC236}">
                <a16:creationId xmlns:a16="http://schemas.microsoft.com/office/drawing/2014/main" id="{682186B8-86FC-8F3B-D194-B611A48A3DFE}"/>
              </a:ext>
            </a:extLst>
          </p:cNvPr>
          <p:cNvCxnSpPr>
            <a:cxnSpLocks/>
          </p:cNvCxnSpPr>
          <p:nvPr/>
        </p:nvCxnSpPr>
        <p:spPr>
          <a:xfrm flipV="1">
            <a:off x="323528" y="3717032"/>
            <a:ext cx="8341435" cy="178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2">
            <a:extLst>
              <a:ext uri="{FF2B5EF4-FFF2-40B4-BE49-F238E27FC236}">
                <a16:creationId xmlns:a16="http://schemas.microsoft.com/office/drawing/2014/main" id="{A5B4ABD6-FF13-5414-1797-168040E1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424781"/>
            <a:ext cx="5504656" cy="240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2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Roteiro de Aplicação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Transfer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9EE037C-28A7-1EAB-6A12-0B4A7D23F48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81145" y="1816727"/>
            <a:ext cx="3315519" cy="3315519"/>
            <a:chOff x="4191000" y="1524000"/>
            <a:chExt cx="3810000" cy="3810000"/>
          </a:xfrm>
        </p:grpSpPr>
        <p:sp>
          <p:nvSpPr>
            <p:cNvPr id="3" name="Block Arc 3">
              <a:extLst>
                <a:ext uri="{FF2B5EF4-FFF2-40B4-BE49-F238E27FC236}">
                  <a16:creationId xmlns:a16="http://schemas.microsoft.com/office/drawing/2014/main" id="{72B0D244-C707-46EB-F78C-901E688BBA0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3085714"/>
                <a:gd name="adj3" fmla="val 16500"/>
              </a:avLst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406E889-3C64-FBEA-E9BC-BDEE8BC6068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3085714"/>
                <a:gd name="adj2" fmla="val 6171428"/>
                <a:gd name="adj3" fmla="val 16500"/>
              </a:avLst>
            </a:prstGeom>
            <a:solidFill>
              <a:schemeClr val="accent5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5" name="Block Arc 5">
              <a:extLst>
                <a:ext uri="{FF2B5EF4-FFF2-40B4-BE49-F238E27FC236}">
                  <a16:creationId xmlns:a16="http://schemas.microsoft.com/office/drawing/2014/main" id="{47B802CA-969D-62E2-D2DB-C533F9FA14E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6171429"/>
                <a:gd name="adj2" fmla="val 9257143"/>
                <a:gd name="adj3" fmla="val 16500"/>
              </a:avLst>
            </a:prstGeom>
            <a:solidFill>
              <a:schemeClr val="accent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6" name="Block Arc 6">
              <a:extLst>
                <a:ext uri="{FF2B5EF4-FFF2-40B4-BE49-F238E27FC236}">
                  <a16:creationId xmlns:a16="http://schemas.microsoft.com/office/drawing/2014/main" id="{ED4EABA9-1FBA-23D9-3152-06EE43787AC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9257142"/>
                <a:gd name="adj2" fmla="val 12342857"/>
                <a:gd name="adj3" fmla="val 16500"/>
              </a:avLst>
            </a:prstGeom>
            <a:solidFill>
              <a:schemeClr val="tx2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39040CA9-CDA1-39D8-5D0E-7A4570715F2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2342857"/>
                <a:gd name="adj2" fmla="val 15428571"/>
                <a:gd name="adj3" fmla="val 16500"/>
              </a:avLst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190DB2C1-B004-EB31-D72F-5C4B7B65FD0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5428573"/>
                <a:gd name="adj2" fmla="val 18514286"/>
                <a:gd name="adj3" fmla="val 16500"/>
              </a:avLst>
            </a:prstGeom>
            <a:solidFill>
              <a:schemeClr val="accent2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4BCE598A-5588-3874-414E-6A511BC954D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8514286"/>
                <a:gd name="adj2" fmla="val 0"/>
                <a:gd name="adj3" fmla="val 16500"/>
              </a:avLst>
            </a:prstGeom>
            <a:solidFill>
              <a:schemeClr val="accent3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1" name="Block Arc 10" hidden="1">
              <a:extLst>
                <a:ext uri="{FF2B5EF4-FFF2-40B4-BE49-F238E27FC236}">
                  <a16:creationId xmlns:a16="http://schemas.microsoft.com/office/drawing/2014/main" id="{BAA3626F-8E6F-F235-648D-6E7C7BF4D1E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8900000"/>
                <a:gd name="adj2" fmla="val 0"/>
                <a:gd name="adj3" fmla="val 165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2" name="Block Arc 11" hidden="1">
              <a:extLst>
                <a:ext uri="{FF2B5EF4-FFF2-40B4-BE49-F238E27FC236}">
                  <a16:creationId xmlns:a16="http://schemas.microsoft.com/office/drawing/2014/main" id="{0F2C57D1-1320-4320-17C9-5CBB071459B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3" name="Block Arc 12" hidden="1">
              <a:extLst>
                <a:ext uri="{FF2B5EF4-FFF2-40B4-BE49-F238E27FC236}">
                  <a16:creationId xmlns:a16="http://schemas.microsoft.com/office/drawing/2014/main" id="{A8DF21C2-331E-6255-C5D1-5B9FDCB855A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4" name="Block Arc 13" hidden="1">
              <a:extLst>
                <a:ext uri="{FF2B5EF4-FFF2-40B4-BE49-F238E27FC236}">
                  <a16:creationId xmlns:a16="http://schemas.microsoft.com/office/drawing/2014/main" id="{C0083C02-3504-B496-F3D1-744B1E978AE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5" name="Block Arc 14" hidden="1">
              <a:extLst>
                <a:ext uri="{FF2B5EF4-FFF2-40B4-BE49-F238E27FC236}">
                  <a16:creationId xmlns:a16="http://schemas.microsoft.com/office/drawing/2014/main" id="{6EB729C8-6910-C716-18DC-2BFFAD688AA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6" name="Block Arc 15" hidden="1">
              <a:extLst>
                <a:ext uri="{FF2B5EF4-FFF2-40B4-BE49-F238E27FC236}">
                  <a16:creationId xmlns:a16="http://schemas.microsoft.com/office/drawing/2014/main" id="{6E2DCE36-06C6-EC5A-2FD1-68A15BE4CE9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7" name="Block Arc 16" hidden="1">
              <a:extLst>
                <a:ext uri="{FF2B5EF4-FFF2-40B4-BE49-F238E27FC236}">
                  <a16:creationId xmlns:a16="http://schemas.microsoft.com/office/drawing/2014/main" id="{A5D809A7-23D1-A452-C8E9-9C345A66CF7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8" name="Block Arc 17" hidden="1">
              <a:extLst>
                <a:ext uri="{FF2B5EF4-FFF2-40B4-BE49-F238E27FC236}">
                  <a16:creationId xmlns:a16="http://schemas.microsoft.com/office/drawing/2014/main" id="{034C2BA7-B9F1-4FB4-55F9-052164499E9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19" name="Block Arc 18" hidden="1">
              <a:extLst>
                <a:ext uri="{FF2B5EF4-FFF2-40B4-BE49-F238E27FC236}">
                  <a16:creationId xmlns:a16="http://schemas.microsoft.com/office/drawing/2014/main" id="{10D948CC-2BCE-CD36-E0CC-B45D448915B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0" name="Block Arc 19" hidden="1">
              <a:extLst>
                <a:ext uri="{FF2B5EF4-FFF2-40B4-BE49-F238E27FC236}">
                  <a16:creationId xmlns:a16="http://schemas.microsoft.com/office/drawing/2014/main" id="{38AE62A8-D09A-95E2-AF04-64E41F853C5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1" name="Block Arc 20" hidden="1">
              <a:extLst>
                <a:ext uri="{FF2B5EF4-FFF2-40B4-BE49-F238E27FC236}">
                  <a16:creationId xmlns:a16="http://schemas.microsoft.com/office/drawing/2014/main" id="{FF26DFA3-B419-0008-02F8-C0C870CB06F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2" name="Block Arc 21" hidden="1">
              <a:extLst>
                <a:ext uri="{FF2B5EF4-FFF2-40B4-BE49-F238E27FC236}">
                  <a16:creationId xmlns:a16="http://schemas.microsoft.com/office/drawing/2014/main" id="{94725BB5-0817-7F99-43A6-E1022F096AF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3" name="Block Arc 22" hidden="1">
              <a:extLst>
                <a:ext uri="{FF2B5EF4-FFF2-40B4-BE49-F238E27FC236}">
                  <a16:creationId xmlns:a16="http://schemas.microsoft.com/office/drawing/2014/main" id="{4DB22860-067A-C64B-B74C-36F78E56E6F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4" name="Block Arc 23" hidden="1">
              <a:extLst>
                <a:ext uri="{FF2B5EF4-FFF2-40B4-BE49-F238E27FC236}">
                  <a16:creationId xmlns:a16="http://schemas.microsoft.com/office/drawing/2014/main" id="{7913EE90-75D0-6B56-DC6E-13DE864BABD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5" name="Block Arc 24" hidden="1">
              <a:extLst>
                <a:ext uri="{FF2B5EF4-FFF2-40B4-BE49-F238E27FC236}">
                  <a16:creationId xmlns:a16="http://schemas.microsoft.com/office/drawing/2014/main" id="{290D7F8E-DE81-FF60-864B-95973EA375A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6" name="Block Arc 25" hidden="1">
              <a:extLst>
                <a:ext uri="{FF2B5EF4-FFF2-40B4-BE49-F238E27FC236}">
                  <a16:creationId xmlns:a16="http://schemas.microsoft.com/office/drawing/2014/main" id="{2B48A384-99EF-3C1D-7B8B-1C5D3FA9B9F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7" name="Block Arc 26" hidden="1">
              <a:extLst>
                <a:ext uri="{FF2B5EF4-FFF2-40B4-BE49-F238E27FC236}">
                  <a16:creationId xmlns:a16="http://schemas.microsoft.com/office/drawing/2014/main" id="{2A3B6E8C-F1D9-DCDA-5D72-F2B68A3281F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8" name="Block Arc 27" hidden="1">
              <a:extLst>
                <a:ext uri="{FF2B5EF4-FFF2-40B4-BE49-F238E27FC236}">
                  <a16:creationId xmlns:a16="http://schemas.microsoft.com/office/drawing/2014/main" id="{0B701499-D26A-FC29-BA75-C0999C770C6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29" name="Block Arc 28" hidden="1">
              <a:extLst>
                <a:ext uri="{FF2B5EF4-FFF2-40B4-BE49-F238E27FC236}">
                  <a16:creationId xmlns:a16="http://schemas.microsoft.com/office/drawing/2014/main" id="{ECD5FA93-658E-A013-9ACC-7237963F2D7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0" name="Block Arc 29" hidden="1">
              <a:extLst>
                <a:ext uri="{FF2B5EF4-FFF2-40B4-BE49-F238E27FC236}">
                  <a16:creationId xmlns:a16="http://schemas.microsoft.com/office/drawing/2014/main" id="{F164B61E-6247-D1AC-3D24-6C81A2D43B9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1" name="Block Arc 30" hidden="1">
              <a:extLst>
                <a:ext uri="{FF2B5EF4-FFF2-40B4-BE49-F238E27FC236}">
                  <a16:creationId xmlns:a16="http://schemas.microsoft.com/office/drawing/2014/main" id="{C2CFB7C2-5694-C242-4310-37C098AC5D9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2" name="Block Arc 31" hidden="1">
              <a:extLst>
                <a:ext uri="{FF2B5EF4-FFF2-40B4-BE49-F238E27FC236}">
                  <a16:creationId xmlns:a16="http://schemas.microsoft.com/office/drawing/2014/main" id="{BB9C75BB-7F48-DCBF-FA0B-0773DBB080B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3" name="Block Arc 32" hidden="1">
              <a:extLst>
                <a:ext uri="{FF2B5EF4-FFF2-40B4-BE49-F238E27FC236}">
                  <a16:creationId xmlns:a16="http://schemas.microsoft.com/office/drawing/2014/main" id="{AD03C7BC-EDC2-CEFC-4239-5A8558A19B6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4" name="Block Arc 33" hidden="1">
              <a:extLst>
                <a:ext uri="{FF2B5EF4-FFF2-40B4-BE49-F238E27FC236}">
                  <a16:creationId xmlns:a16="http://schemas.microsoft.com/office/drawing/2014/main" id="{1F559193-16B0-B8F1-12EC-72737127B9B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5" name="Block Arc 34" hidden="1">
              <a:extLst>
                <a:ext uri="{FF2B5EF4-FFF2-40B4-BE49-F238E27FC236}">
                  <a16:creationId xmlns:a16="http://schemas.microsoft.com/office/drawing/2014/main" id="{6279228E-5811-36D4-DA61-CF8FA99EF71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6" name="Block Arc 35" hidden="1">
              <a:extLst>
                <a:ext uri="{FF2B5EF4-FFF2-40B4-BE49-F238E27FC236}">
                  <a16:creationId xmlns:a16="http://schemas.microsoft.com/office/drawing/2014/main" id="{B0D14BD3-3532-AC51-1336-CFC539BFB4B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7" name="Block Arc 36" hidden="1">
              <a:extLst>
                <a:ext uri="{FF2B5EF4-FFF2-40B4-BE49-F238E27FC236}">
                  <a16:creationId xmlns:a16="http://schemas.microsoft.com/office/drawing/2014/main" id="{DF4D483D-7C47-0EA2-537C-E7B96A58232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8" name="Block Arc 37" hidden="1">
              <a:extLst>
                <a:ext uri="{FF2B5EF4-FFF2-40B4-BE49-F238E27FC236}">
                  <a16:creationId xmlns:a16="http://schemas.microsoft.com/office/drawing/2014/main" id="{BA583860-63B8-FA8D-F14E-5871AD5FD07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39" name="Block Arc 38" hidden="1">
              <a:extLst>
                <a:ext uri="{FF2B5EF4-FFF2-40B4-BE49-F238E27FC236}">
                  <a16:creationId xmlns:a16="http://schemas.microsoft.com/office/drawing/2014/main" id="{8EDE608F-A3A4-F2D7-5EF6-F0081010CE6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0" name="Block Arc 39" hidden="1">
              <a:extLst>
                <a:ext uri="{FF2B5EF4-FFF2-40B4-BE49-F238E27FC236}">
                  <a16:creationId xmlns:a16="http://schemas.microsoft.com/office/drawing/2014/main" id="{38607C8C-D3C3-0072-F6B2-47929ACDB53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1" name="Block Arc 40" hidden="1">
              <a:extLst>
                <a:ext uri="{FF2B5EF4-FFF2-40B4-BE49-F238E27FC236}">
                  <a16:creationId xmlns:a16="http://schemas.microsoft.com/office/drawing/2014/main" id="{C4804776-7F43-D2D2-CF0C-B94169CCA8D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2" name="Block Arc 41" hidden="1">
              <a:extLst>
                <a:ext uri="{FF2B5EF4-FFF2-40B4-BE49-F238E27FC236}">
                  <a16:creationId xmlns:a16="http://schemas.microsoft.com/office/drawing/2014/main" id="{67F9BBFA-8D7C-7A89-3426-E753442C85A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3" name="Block Arc 42" hidden="1">
              <a:extLst>
                <a:ext uri="{FF2B5EF4-FFF2-40B4-BE49-F238E27FC236}">
                  <a16:creationId xmlns:a16="http://schemas.microsoft.com/office/drawing/2014/main" id="{DAC190F3-4444-CF44-B9CE-4133361630E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4" name="Block Arc 43" hidden="1">
              <a:extLst>
                <a:ext uri="{FF2B5EF4-FFF2-40B4-BE49-F238E27FC236}">
                  <a16:creationId xmlns:a16="http://schemas.microsoft.com/office/drawing/2014/main" id="{C4E98239-3183-3A33-CBB8-B6ED358CC85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5" name="Block Arc 44" hidden="1">
              <a:extLst>
                <a:ext uri="{FF2B5EF4-FFF2-40B4-BE49-F238E27FC236}">
                  <a16:creationId xmlns:a16="http://schemas.microsoft.com/office/drawing/2014/main" id="{7448F2BF-3D35-E4CF-5E9A-FD9A19D2A3C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6" name="Block Arc 45" hidden="1">
              <a:extLst>
                <a:ext uri="{FF2B5EF4-FFF2-40B4-BE49-F238E27FC236}">
                  <a16:creationId xmlns:a16="http://schemas.microsoft.com/office/drawing/2014/main" id="{495C57AF-4155-B008-1827-DEA25115078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7" name="Block Arc 46" hidden="1">
              <a:extLst>
                <a:ext uri="{FF2B5EF4-FFF2-40B4-BE49-F238E27FC236}">
                  <a16:creationId xmlns:a16="http://schemas.microsoft.com/office/drawing/2014/main" id="{35855608-22EA-1A07-9B52-4CDDF9B9329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8" name="Block Arc 47" hidden="1">
              <a:extLst>
                <a:ext uri="{FF2B5EF4-FFF2-40B4-BE49-F238E27FC236}">
                  <a16:creationId xmlns:a16="http://schemas.microsoft.com/office/drawing/2014/main" id="{AD2DC60A-89BC-0B68-1764-E47C2FFA7E8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49" name="Block Arc 48" hidden="1">
              <a:extLst>
                <a:ext uri="{FF2B5EF4-FFF2-40B4-BE49-F238E27FC236}">
                  <a16:creationId xmlns:a16="http://schemas.microsoft.com/office/drawing/2014/main" id="{D2CAEF9D-6211-1998-891E-5BCAC6978CE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50" name="Block Arc 49" hidden="1">
              <a:extLst>
                <a:ext uri="{FF2B5EF4-FFF2-40B4-BE49-F238E27FC236}">
                  <a16:creationId xmlns:a16="http://schemas.microsoft.com/office/drawing/2014/main" id="{6F405B74-0A09-D7FF-566E-C36939AC911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51" name="Block Arc 50" hidden="1">
              <a:extLst>
                <a:ext uri="{FF2B5EF4-FFF2-40B4-BE49-F238E27FC236}">
                  <a16:creationId xmlns:a16="http://schemas.microsoft.com/office/drawing/2014/main" id="{F3319582-1D34-CDFC-7574-02ED406529F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52" name="Block Arc 51" hidden="1">
              <a:extLst>
                <a:ext uri="{FF2B5EF4-FFF2-40B4-BE49-F238E27FC236}">
                  <a16:creationId xmlns:a16="http://schemas.microsoft.com/office/drawing/2014/main" id="{6A9F79EC-8C81-03D4-DB86-2ECE6E0DD45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  <p:sp>
          <p:nvSpPr>
            <p:cNvPr id="53" name="Block Arc 52" hidden="1">
              <a:extLst>
                <a:ext uri="{FF2B5EF4-FFF2-40B4-BE49-F238E27FC236}">
                  <a16:creationId xmlns:a16="http://schemas.microsoft.com/office/drawing/2014/main" id="{6A27EA31-F8B5-11E8-03C1-9B7F8DE6A086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Gotham HTF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endParaRPr>
            </a:p>
          </p:txBody>
        </p:sp>
      </p:grpSp>
      <p:sp>
        <p:nvSpPr>
          <p:cNvPr id="54" name="TextBox 55">
            <a:extLst>
              <a:ext uri="{FF2B5EF4-FFF2-40B4-BE49-F238E27FC236}">
                <a16:creationId xmlns:a16="http://schemas.microsoft.com/office/drawing/2014/main" id="{78930D78-8BDB-C8E5-AD9A-BB405D246B72}"/>
              </a:ext>
            </a:extLst>
          </p:cNvPr>
          <p:cNvSpPr txBox="1"/>
          <p:nvPr/>
        </p:nvSpPr>
        <p:spPr>
          <a:xfrm>
            <a:off x="3696428" y="2125432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1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5" name="TextBox 69">
            <a:extLst>
              <a:ext uri="{FF2B5EF4-FFF2-40B4-BE49-F238E27FC236}">
                <a16:creationId xmlns:a16="http://schemas.microsoft.com/office/drawing/2014/main" id="{25438249-3094-9F8D-E7B0-4270CBF9278E}"/>
              </a:ext>
            </a:extLst>
          </p:cNvPr>
          <p:cNvSpPr txBox="1"/>
          <p:nvPr/>
        </p:nvSpPr>
        <p:spPr>
          <a:xfrm>
            <a:off x="3696428" y="4360186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6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6" name="TextBox 95">
            <a:extLst>
              <a:ext uri="{FF2B5EF4-FFF2-40B4-BE49-F238E27FC236}">
                <a16:creationId xmlns:a16="http://schemas.microsoft.com/office/drawing/2014/main" id="{0D1A1C06-E62D-80DB-8601-798B9A34E622}"/>
              </a:ext>
            </a:extLst>
          </p:cNvPr>
          <p:cNvSpPr txBox="1"/>
          <p:nvPr/>
        </p:nvSpPr>
        <p:spPr>
          <a:xfrm>
            <a:off x="5703605" y="2671750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3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7" name="TextBox 96">
            <a:extLst>
              <a:ext uri="{FF2B5EF4-FFF2-40B4-BE49-F238E27FC236}">
                <a16:creationId xmlns:a16="http://schemas.microsoft.com/office/drawing/2014/main" id="{C57BDD0B-0ED1-DDB0-84D7-F2A7754DF0EB}"/>
              </a:ext>
            </a:extLst>
          </p:cNvPr>
          <p:cNvSpPr txBox="1"/>
          <p:nvPr/>
        </p:nvSpPr>
        <p:spPr>
          <a:xfrm>
            <a:off x="5703605" y="3837621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4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8" name="TextBox 185">
            <a:extLst>
              <a:ext uri="{FF2B5EF4-FFF2-40B4-BE49-F238E27FC236}">
                <a16:creationId xmlns:a16="http://schemas.microsoft.com/office/drawing/2014/main" id="{5F27EC1A-A221-4E4A-FF74-80795B43CE3C}"/>
              </a:ext>
            </a:extLst>
          </p:cNvPr>
          <p:cNvSpPr txBox="1"/>
          <p:nvPr/>
        </p:nvSpPr>
        <p:spPr>
          <a:xfrm>
            <a:off x="4864958" y="192550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2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9" name="TextBox 186">
            <a:extLst>
              <a:ext uri="{FF2B5EF4-FFF2-40B4-BE49-F238E27FC236}">
                <a16:creationId xmlns:a16="http://schemas.microsoft.com/office/drawing/2014/main" id="{ACC8488F-4D81-16AA-6577-48FB5547530C}"/>
              </a:ext>
            </a:extLst>
          </p:cNvPr>
          <p:cNvSpPr txBox="1"/>
          <p:nvPr/>
        </p:nvSpPr>
        <p:spPr>
          <a:xfrm>
            <a:off x="4817453" y="4575947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5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60" name="Rectangle 90">
            <a:extLst>
              <a:ext uri="{FF2B5EF4-FFF2-40B4-BE49-F238E27FC236}">
                <a16:creationId xmlns:a16="http://schemas.microsoft.com/office/drawing/2014/main" id="{8421CB17-E397-5389-9F4F-5E51281E6B95}"/>
              </a:ext>
            </a:extLst>
          </p:cNvPr>
          <p:cNvSpPr/>
          <p:nvPr/>
        </p:nvSpPr>
        <p:spPr>
          <a:xfrm>
            <a:off x="5148064" y="4869160"/>
            <a:ext cx="284644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i="0" dirty="0">
                <a:solidFill>
                  <a:srgbClr val="5B9BD5"/>
                </a:solidFill>
                <a:effectLst/>
                <a:latin typeface="Gotham HTF"/>
              </a:rPr>
              <a:t>5 Pré-processamento dos dados:</a:t>
            </a:r>
            <a:endParaRPr lang="pt-BR" sz="1400" b="1" dirty="0">
              <a:solidFill>
                <a:srgbClr val="5B9BD5"/>
              </a:solidFill>
              <a:latin typeface="Gotham HTF"/>
            </a:endParaRPr>
          </a:p>
        </p:txBody>
      </p:sp>
      <p:sp>
        <p:nvSpPr>
          <p:cNvPr id="161" name="TextBox 241">
            <a:extLst>
              <a:ext uri="{FF2B5EF4-FFF2-40B4-BE49-F238E27FC236}">
                <a16:creationId xmlns:a16="http://schemas.microsoft.com/office/drawing/2014/main" id="{4D460F6D-A51D-9D49-AB18-7DA3ECD31589}"/>
              </a:ext>
            </a:extLst>
          </p:cNvPr>
          <p:cNvSpPr txBox="1"/>
          <p:nvPr/>
        </p:nvSpPr>
        <p:spPr>
          <a:xfrm>
            <a:off x="5148064" y="5195637"/>
            <a:ext cx="291348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Prepare os dados de acordo com a rede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pré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-treinada escolhida. Isso inclui redimensionar as imagens, normalizar os valores dos pixels e codificar as etiquetas das categorias. </a:t>
            </a:r>
            <a:r>
              <a:rPr lang="pt-BR" sz="900" b="1" i="0" dirty="0">
                <a:solidFill>
                  <a:srgbClr val="404040"/>
                </a:solidFill>
                <a:effectLst/>
                <a:latin typeface="Gotham HTF"/>
              </a:rPr>
              <a:t>Lembre-se de aplicar as mesmas transformações usadas no conjunto de dados original da rede </a:t>
            </a:r>
            <a:r>
              <a:rPr lang="pt-BR" sz="900" b="1" i="0" dirty="0" err="1">
                <a:solidFill>
                  <a:srgbClr val="404040"/>
                </a:solidFill>
                <a:effectLst/>
                <a:latin typeface="Gotham HTF"/>
              </a:rPr>
              <a:t>pré</a:t>
            </a:r>
            <a:r>
              <a:rPr lang="pt-BR" sz="900" b="1" i="0" dirty="0">
                <a:solidFill>
                  <a:srgbClr val="404040"/>
                </a:solidFill>
                <a:effectLst/>
                <a:latin typeface="Gotham HTF"/>
              </a:rPr>
              <a:t>-treinada.</a:t>
            </a:r>
            <a:endParaRPr lang="pt-BR" sz="900" b="1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162" name="Straight Connector 89">
            <a:extLst>
              <a:ext uri="{FF2B5EF4-FFF2-40B4-BE49-F238E27FC236}">
                <a16:creationId xmlns:a16="http://schemas.microsoft.com/office/drawing/2014/main" id="{E018FCC8-E61C-66ED-479F-C791CDAB5E18}"/>
              </a:ext>
            </a:extLst>
          </p:cNvPr>
          <p:cNvCxnSpPr>
            <a:cxnSpLocks/>
          </p:cNvCxnSpPr>
          <p:nvPr/>
        </p:nvCxnSpPr>
        <p:spPr>
          <a:xfrm flipH="1">
            <a:off x="5148064" y="5185991"/>
            <a:ext cx="284644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243">
            <a:extLst>
              <a:ext uri="{FF2B5EF4-FFF2-40B4-BE49-F238E27FC236}">
                <a16:creationId xmlns:a16="http://schemas.microsoft.com/office/drawing/2014/main" id="{73B5C48A-57C2-D8A8-479A-E3B0B9BAE0EC}"/>
              </a:ext>
            </a:extLst>
          </p:cNvPr>
          <p:cNvSpPr/>
          <p:nvPr/>
        </p:nvSpPr>
        <p:spPr>
          <a:xfrm>
            <a:off x="6195024" y="3619352"/>
            <a:ext cx="284644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i="0" dirty="0">
                <a:solidFill>
                  <a:srgbClr val="FFC000"/>
                </a:solidFill>
                <a:effectLst/>
                <a:latin typeface="Gotham HTF"/>
              </a:rPr>
              <a:t>4 Congele as camadas </a:t>
            </a:r>
            <a:r>
              <a:rPr lang="pt-BR" sz="1400" b="1" i="0" dirty="0" err="1">
                <a:solidFill>
                  <a:srgbClr val="FFC000"/>
                </a:solidFill>
                <a:effectLst/>
                <a:latin typeface="Gotham HTF"/>
              </a:rPr>
              <a:t>pré</a:t>
            </a:r>
            <a:r>
              <a:rPr lang="pt-BR" sz="1400" b="1" i="0" dirty="0">
                <a:solidFill>
                  <a:srgbClr val="FFC000"/>
                </a:solidFill>
                <a:effectLst/>
                <a:latin typeface="Gotham HTF"/>
              </a:rPr>
              <a:t>-treinadas</a:t>
            </a:r>
            <a:endParaRPr lang="pt-BR" sz="1400" b="1" dirty="0">
              <a:solidFill>
                <a:srgbClr val="FFC000"/>
              </a:solidFill>
              <a:latin typeface="Gotham HTF"/>
            </a:endParaRPr>
          </a:p>
        </p:txBody>
      </p:sp>
      <p:sp>
        <p:nvSpPr>
          <p:cNvPr id="164" name="TextBox 245">
            <a:extLst>
              <a:ext uri="{FF2B5EF4-FFF2-40B4-BE49-F238E27FC236}">
                <a16:creationId xmlns:a16="http://schemas.microsoft.com/office/drawing/2014/main" id="{920170E3-6713-CD83-D343-2C17764A3366}"/>
              </a:ext>
            </a:extLst>
          </p:cNvPr>
          <p:cNvSpPr txBox="1"/>
          <p:nvPr/>
        </p:nvSpPr>
        <p:spPr>
          <a:xfrm>
            <a:off x="5652120" y="1435831"/>
            <a:ext cx="2913480" cy="784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Carregue a rede neural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pré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-treinada sem a camada de classificação final. Isso pode ser feito usando o argumento </a:t>
            </a:r>
            <a:r>
              <a:rPr lang="pt-BR" sz="900" b="1" i="0" dirty="0" err="1">
                <a:solidFill>
                  <a:srgbClr val="404040"/>
                </a:solidFill>
                <a:effectLst/>
                <a:latin typeface="Gotham HTF"/>
              </a:rPr>
              <a:t>include_top</a:t>
            </a:r>
            <a:r>
              <a:rPr lang="pt-BR" sz="900" b="1" i="0" dirty="0">
                <a:solidFill>
                  <a:srgbClr val="404040"/>
                </a:solidFill>
                <a:effectLst/>
                <a:latin typeface="Gotham HTF"/>
              </a:rPr>
              <a:t> = False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 ao carregar o modelo no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Keras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. Isso permitirá que você adicione suas próprias camadas personalizadas para classificar as novas categorias.</a:t>
            </a:r>
            <a:endParaRPr lang="pt-BR" sz="9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165" name="Straight Connector 250">
            <a:extLst>
              <a:ext uri="{FF2B5EF4-FFF2-40B4-BE49-F238E27FC236}">
                <a16:creationId xmlns:a16="http://schemas.microsoft.com/office/drawing/2014/main" id="{BCFA3F93-5976-1579-96A2-13CD07B321E0}"/>
              </a:ext>
            </a:extLst>
          </p:cNvPr>
          <p:cNvCxnSpPr>
            <a:cxnSpLocks/>
          </p:cNvCxnSpPr>
          <p:nvPr/>
        </p:nvCxnSpPr>
        <p:spPr>
          <a:xfrm flipH="1">
            <a:off x="5652120" y="1426185"/>
            <a:ext cx="28464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249">
            <a:extLst>
              <a:ext uri="{FF2B5EF4-FFF2-40B4-BE49-F238E27FC236}">
                <a16:creationId xmlns:a16="http://schemas.microsoft.com/office/drawing/2014/main" id="{53EE1A30-93A2-E21A-D0EA-F8263A596CB8}"/>
              </a:ext>
            </a:extLst>
          </p:cNvPr>
          <p:cNvSpPr txBox="1"/>
          <p:nvPr/>
        </p:nvSpPr>
        <p:spPr>
          <a:xfrm>
            <a:off x="6156176" y="2603349"/>
            <a:ext cx="2913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Adicione camadas específicas para o seu problema de classificação. </a:t>
            </a:r>
            <a:r>
              <a:rPr lang="pt-BR" sz="900" dirty="0" err="1">
                <a:solidFill>
                  <a:srgbClr val="404040"/>
                </a:solidFill>
                <a:latin typeface="Gotham HTF"/>
              </a:rPr>
              <a:t>eragePNormalmente</a:t>
            </a:r>
            <a:r>
              <a:rPr lang="pt-BR" sz="900" dirty="0">
                <a:solidFill>
                  <a:srgbClr val="404040"/>
                </a:solidFill>
                <a:latin typeface="Gotham HTF"/>
              </a:rPr>
              <a:t>, isso inclui uma camada de </a:t>
            </a:r>
            <a:r>
              <a:rPr lang="pt-BR" sz="900" b="1" dirty="0">
                <a:solidFill>
                  <a:srgbClr val="404040"/>
                </a:solidFill>
                <a:latin typeface="Gotham HTF"/>
              </a:rPr>
              <a:t>GlobalAvooling2D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, seguida por uma </a:t>
            </a:r>
            <a:r>
              <a:rPr lang="pt-BR" sz="900" b="1" i="0" dirty="0">
                <a:solidFill>
                  <a:srgbClr val="404040"/>
                </a:solidFill>
                <a:effectLst/>
                <a:latin typeface="Gotham HTF"/>
              </a:rPr>
              <a:t>camada densa 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com uma função de ativação </a:t>
            </a:r>
            <a:r>
              <a:rPr lang="pt-BR" sz="900" b="1" i="0" dirty="0" err="1">
                <a:solidFill>
                  <a:srgbClr val="404040"/>
                </a:solidFill>
                <a:effectLst/>
                <a:latin typeface="Gotham HTF"/>
              </a:rPr>
              <a:t>softmax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 e o número de neurônios igual ao número de classes do novo problema.</a:t>
            </a:r>
            <a:endParaRPr lang="pt-BR" sz="9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167" name="Straight Connector 254">
            <a:extLst>
              <a:ext uri="{FF2B5EF4-FFF2-40B4-BE49-F238E27FC236}">
                <a16:creationId xmlns:a16="http://schemas.microsoft.com/office/drawing/2014/main" id="{D8002377-93BA-2ACF-6C34-B1AB11B30884}"/>
              </a:ext>
            </a:extLst>
          </p:cNvPr>
          <p:cNvCxnSpPr>
            <a:cxnSpLocks/>
          </p:cNvCxnSpPr>
          <p:nvPr/>
        </p:nvCxnSpPr>
        <p:spPr>
          <a:xfrm flipH="1">
            <a:off x="6156176" y="2593703"/>
            <a:ext cx="284644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251">
            <a:extLst>
              <a:ext uri="{FF2B5EF4-FFF2-40B4-BE49-F238E27FC236}">
                <a16:creationId xmlns:a16="http://schemas.microsoft.com/office/drawing/2014/main" id="{E23B0234-F640-477D-0083-4BA519E7AA28}"/>
              </a:ext>
            </a:extLst>
          </p:cNvPr>
          <p:cNvSpPr/>
          <p:nvPr/>
        </p:nvSpPr>
        <p:spPr>
          <a:xfrm>
            <a:off x="5652120" y="1109355"/>
            <a:ext cx="284644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i="0" dirty="0">
                <a:solidFill>
                  <a:srgbClr val="ED7D31"/>
                </a:solidFill>
                <a:effectLst/>
                <a:latin typeface="Gotham HTF"/>
              </a:rPr>
              <a:t>2 Remova a camada de classificação</a:t>
            </a:r>
            <a:endParaRPr lang="pt-BR" sz="1400" b="1" dirty="0">
              <a:solidFill>
                <a:srgbClr val="ED7D31"/>
              </a:solidFill>
              <a:latin typeface="Gotham HTF"/>
            </a:endParaRPr>
          </a:p>
        </p:txBody>
      </p:sp>
      <p:sp>
        <p:nvSpPr>
          <p:cNvPr id="169" name="TextBox 253">
            <a:extLst>
              <a:ext uri="{FF2B5EF4-FFF2-40B4-BE49-F238E27FC236}">
                <a16:creationId xmlns:a16="http://schemas.microsoft.com/office/drawing/2014/main" id="{E7DD510B-2510-E841-4C10-E527183CE9B2}"/>
              </a:ext>
            </a:extLst>
          </p:cNvPr>
          <p:cNvSpPr txBox="1"/>
          <p:nvPr/>
        </p:nvSpPr>
        <p:spPr>
          <a:xfrm>
            <a:off x="6195024" y="3945829"/>
            <a:ext cx="2913480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É uma boa prática congelar as camadas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pré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-treinadas da rede neural, especialmente durante as primeiras épocas do treinamento. Isso evitará que os pesos dessas camadas sejam atualizados e preservará o conhecimento prévio que elas possuem. No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Keras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, você pode fazer isso com o </a:t>
            </a:r>
            <a:r>
              <a:rPr lang="pt-BR" sz="900" b="1" i="0" dirty="0" err="1">
                <a:solidFill>
                  <a:srgbClr val="404040"/>
                </a:solidFill>
                <a:effectLst/>
                <a:latin typeface="Gotham HTF"/>
              </a:rPr>
              <a:t>model.trainable</a:t>
            </a:r>
            <a:r>
              <a:rPr lang="pt-BR" sz="900" b="1" i="0" dirty="0">
                <a:solidFill>
                  <a:srgbClr val="404040"/>
                </a:solidFill>
                <a:effectLst/>
                <a:latin typeface="Gotham HTF"/>
              </a:rPr>
              <a:t> = False</a:t>
            </a:r>
            <a:endParaRPr lang="pt-BR" sz="900" b="1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170" name="Straight Connector 242">
            <a:extLst>
              <a:ext uri="{FF2B5EF4-FFF2-40B4-BE49-F238E27FC236}">
                <a16:creationId xmlns:a16="http://schemas.microsoft.com/office/drawing/2014/main" id="{6B5ECB13-D318-DC2D-3C2C-C76286E6CDB9}"/>
              </a:ext>
            </a:extLst>
          </p:cNvPr>
          <p:cNvCxnSpPr>
            <a:cxnSpLocks/>
          </p:cNvCxnSpPr>
          <p:nvPr/>
        </p:nvCxnSpPr>
        <p:spPr>
          <a:xfrm flipH="1">
            <a:off x="6195024" y="3936183"/>
            <a:ext cx="284644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255">
            <a:extLst>
              <a:ext uri="{FF2B5EF4-FFF2-40B4-BE49-F238E27FC236}">
                <a16:creationId xmlns:a16="http://schemas.microsoft.com/office/drawing/2014/main" id="{A598CEEA-2ADC-1134-32A6-C5972CDFDA67}"/>
              </a:ext>
            </a:extLst>
          </p:cNvPr>
          <p:cNvSpPr/>
          <p:nvPr/>
        </p:nvSpPr>
        <p:spPr>
          <a:xfrm>
            <a:off x="6156176" y="2276872"/>
            <a:ext cx="284644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i="0" dirty="0">
                <a:solidFill>
                  <a:srgbClr val="A5A5A5"/>
                </a:solidFill>
                <a:effectLst/>
                <a:latin typeface="Gotham HTF"/>
              </a:rPr>
              <a:t>3 Adicione camadas personalizadas:</a:t>
            </a:r>
            <a:endParaRPr lang="pt-BR" sz="1400" b="1" dirty="0">
              <a:solidFill>
                <a:srgbClr val="A5A5A5"/>
              </a:solidFill>
              <a:latin typeface="Gotham HTF"/>
            </a:endParaRPr>
          </a:p>
        </p:txBody>
      </p:sp>
      <p:sp>
        <p:nvSpPr>
          <p:cNvPr id="172" name="TextBox 56">
            <a:extLst>
              <a:ext uri="{FF2B5EF4-FFF2-40B4-BE49-F238E27FC236}">
                <a16:creationId xmlns:a16="http://schemas.microsoft.com/office/drawing/2014/main" id="{2139F954-67C6-D429-842E-F720D593C98E}"/>
              </a:ext>
            </a:extLst>
          </p:cNvPr>
          <p:cNvSpPr txBox="1"/>
          <p:nvPr/>
        </p:nvSpPr>
        <p:spPr>
          <a:xfrm>
            <a:off x="290368" y="1968723"/>
            <a:ext cx="2913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Selecione uma rede neural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pré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-treinada, disponível no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Keras</a:t>
            </a:r>
            <a:r>
              <a:rPr lang="pt-BR" sz="900" dirty="0">
                <a:solidFill>
                  <a:srgbClr val="404040"/>
                </a:solidFill>
                <a:latin typeface="Gotham HTF"/>
              </a:rPr>
              <a:t>, 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com base nas características e requisitos do seu problema. Cada arquitetura tem suas próprias vantagens e desvantagens, portanto, escolha aquela que melhor se adapta às suas necessidades.</a:t>
            </a:r>
            <a:endParaRPr lang="pt-BR" sz="9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173" name="Straight Connector 246">
            <a:extLst>
              <a:ext uri="{FF2B5EF4-FFF2-40B4-BE49-F238E27FC236}">
                <a16:creationId xmlns:a16="http://schemas.microsoft.com/office/drawing/2014/main" id="{A24FB143-A956-E540-B6AF-A4617B1AD0FD}"/>
              </a:ext>
            </a:extLst>
          </p:cNvPr>
          <p:cNvCxnSpPr>
            <a:cxnSpLocks/>
          </p:cNvCxnSpPr>
          <p:nvPr/>
        </p:nvCxnSpPr>
        <p:spPr>
          <a:xfrm flipH="1">
            <a:off x="290368" y="1959077"/>
            <a:ext cx="284644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70">
            <a:extLst>
              <a:ext uri="{FF2B5EF4-FFF2-40B4-BE49-F238E27FC236}">
                <a16:creationId xmlns:a16="http://schemas.microsoft.com/office/drawing/2014/main" id="{4D6E5695-89EE-8F05-C5D8-908677FE47BF}"/>
              </a:ext>
            </a:extLst>
          </p:cNvPr>
          <p:cNvSpPr/>
          <p:nvPr/>
        </p:nvSpPr>
        <p:spPr>
          <a:xfrm>
            <a:off x="2336" y="3008219"/>
            <a:ext cx="284644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dirty="0">
                <a:solidFill>
                  <a:srgbClr val="44546A"/>
                </a:solidFill>
                <a:latin typeface="Gotham HTF"/>
              </a:rPr>
              <a:t> 7 </a:t>
            </a:r>
            <a:r>
              <a:rPr lang="pt-BR" sz="1400" b="1" i="0" dirty="0">
                <a:solidFill>
                  <a:srgbClr val="44546A"/>
                </a:solidFill>
                <a:effectLst/>
                <a:latin typeface="Gotham HTF"/>
              </a:rPr>
              <a:t>Avalie e otimize: </a:t>
            </a:r>
            <a:endParaRPr lang="pt-BR" sz="1400" b="1" dirty="0">
              <a:solidFill>
                <a:srgbClr val="44546A"/>
              </a:solidFill>
              <a:latin typeface="Gotham HTF"/>
            </a:endParaRPr>
          </a:p>
        </p:txBody>
      </p:sp>
      <p:sp>
        <p:nvSpPr>
          <p:cNvPr id="192" name="TextBox 88">
            <a:extLst>
              <a:ext uri="{FF2B5EF4-FFF2-40B4-BE49-F238E27FC236}">
                <a16:creationId xmlns:a16="http://schemas.microsoft.com/office/drawing/2014/main" id="{C27C7D4F-06A9-F1A4-0EC2-93CEFDED5AED}"/>
              </a:ext>
            </a:extLst>
          </p:cNvPr>
          <p:cNvSpPr txBox="1"/>
          <p:nvPr/>
        </p:nvSpPr>
        <p:spPr>
          <a:xfrm>
            <a:off x="290368" y="4696266"/>
            <a:ext cx="291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Treine o modelo ajustado no seu conjunto de dados. Durante as primeiras épocas, com as camadas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pré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-treinadas congeladas, o modelo aprenderá as características específicas do novo problema.</a:t>
            </a:r>
            <a:endParaRPr lang="pt-BR" sz="9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193" name="Straight Connector 214">
            <a:extLst>
              <a:ext uri="{FF2B5EF4-FFF2-40B4-BE49-F238E27FC236}">
                <a16:creationId xmlns:a16="http://schemas.microsoft.com/office/drawing/2014/main" id="{2AD962C4-46F6-DF32-CB72-70A4160B7718}"/>
              </a:ext>
            </a:extLst>
          </p:cNvPr>
          <p:cNvCxnSpPr>
            <a:cxnSpLocks/>
          </p:cNvCxnSpPr>
          <p:nvPr/>
        </p:nvCxnSpPr>
        <p:spPr>
          <a:xfrm flipH="1">
            <a:off x="290368" y="4686621"/>
            <a:ext cx="284644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47">
            <a:extLst>
              <a:ext uri="{FF2B5EF4-FFF2-40B4-BE49-F238E27FC236}">
                <a16:creationId xmlns:a16="http://schemas.microsoft.com/office/drawing/2014/main" id="{312EF3A5-522C-3827-6335-A0D202A118CF}"/>
              </a:ext>
            </a:extLst>
          </p:cNvPr>
          <p:cNvSpPr/>
          <p:nvPr/>
        </p:nvSpPr>
        <p:spPr>
          <a:xfrm>
            <a:off x="290368" y="1642247"/>
            <a:ext cx="284644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i="0" dirty="0">
                <a:solidFill>
                  <a:srgbClr val="4472C4"/>
                </a:solidFill>
                <a:effectLst/>
                <a:latin typeface="Gotham HTF"/>
              </a:rPr>
              <a:t>1 Escolha uma rede </a:t>
            </a:r>
            <a:r>
              <a:rPr lang="pt-BR" sz="1400" b="1" i="0" dirty="0" err="1">
                <a:solidFill>
                  <a:srgbClr val="4472C4"/>
                </a:solidFill>
                <a:effectLst/>
                <a:latin typeface="Gotham HTF"/>
              </a:rPr>
              <a:t>pré</a:t>
            </a:r>
            <a:r>
              <a:rPr lang="pt-BR" sz="1400" b="1" dirty="0">
                <a:solidFill>
                  <a:srgbClr val="4472C4"/>
                </a:solidFill>
                <a:latin typeface="Gotham HTF"/>
              </a:rPr>
              <a:t> </a:t>
            </a:r>
            <a:r>
              <a:rPr lang="pt-BR" sz="1400" b="1" i="0" dirty="0">
                <a:solidFill>
                  <a:srgbClr val="4472C4"/>
                </a:solidFill>
                <a:effectLst/>
                <a:latin typeface="Gotham HTF"/>
              </a:rPr>
              <a:t>treinada</a:t>
            </a:r>
            <a:endParaRPr lang="pt-BR" sz="1400" b="1" dirty="0">
              <a:solidFill>
                <a:srgbClr val="4472C4"/>
              </a:solidFill>
              <a:latin typeface="Gotham HTF"/>
            </a:endParaRPr>
          </a:p>
        </p:txBody>
      </p:sp>
      <p:sp>
        <p:nvSpPr>
          <p:cNvPr id="211" name="TextBox 213">
            <a:extLst>
              <a:ext uri="{FF2B5EF4-FFF2-40B4-BE49-F238E27FC236}">
                <a16:creationId xmlns:a16="http://schemas.microsoft.com/office/drawing/2014/main" id="{E755A65F-DBB4-ED79-838B-595E9F43B5E9}"/>
              </a:ext>
            </a:extLst>
          </p:cNvPr>
          <p:cNvSpPr txBox="1"/>
          <p:nvPr/>
        </p:nvSpPr>
        <p:spPr>
          <a:xfrm>
            <a:off x="2336" y="3334694"/>
            <a:ext cx="2913480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Avalie o desempenho do modelo ajustado em um conjunto de teste e otimize os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hiperparâmetros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 conforme necessário. Você pode experimentar diferentes arquiteturas de redes neurais, taxas de aprendizado, otimizadores e outros </a:t>
            </a:r>
            <a:r>
              <a:rPr lang="pt-BR" sz="900" b="0" i="0" dirty="0" err="1">
                <a:solidFill>
                  <a:srgbClr val="404040"/>
                </a:solidFill>
                <a:effectLst/>
                <a:latin typeface="Gotham HTF"/>
              </a:rPr>
              <a:t>hiperparâmetros</a:t>
            </a:r>
            <a:r>
              <a:rPr lang="pt-BR" sz="900" b="0" i="0" dirty="0">
                <a:solidFill>
                  <a:srgbClr val="404040"/>
                </a:solidFill>
                <a:effectLst/>
                <a:latin typeface="Gotham HTF"/>
              </a:rPr>
              <a:t> para encontrar a melhor configuração para o seu problema.</a:t>
            </a:r>
            <a:endParaRPr lang="pt-BR" sz="9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212" name="Straight Connector 82">
            <a:extLst>
              <a:ext uri="{FF2B5EF4-FFF2-40B4-BE49-F238E27FC236}">
                <a16:creationId xmlns:a16="http://schemas.microsoft.com/office/drawing/2014/main" id="{F988DA1F-2ED3-A915-A483-B850D9DA1AC4}"/>
              </a:ext>
            </a:extLst>
          </p:cNvPr>
          <p:cNvCxnSpPr>
            <a:cxnSpLocks/>
          </p:cNvCxnSpPr>
          <p:nvPr/>
        </p:nvCxnSpPr>
        <p:spPr>
          <a:xfrm flipH="1">
            <a:off x="2336" y="3325048"/>
            <a:ext cx="28464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5">
            <a:extLst>
              <a:ext uri="{FF2B5EF4-FFF2-40B4-BE49-F238E27FC236}">
                <a16:creationId xmlns:a16="http://schemas.microsoft.com/office/drawing/2014/main" id="{1DF3D1FF-1860-CE43-9EA4-1E5CC30DCDE4}"/>
              </a:ext>
            </a:extLst>
          </p:cNvPr>
          <p:cNvSpPr/>
          <p:nvPr/>
        </p:nvSpPr>
        <p:spPr>
          <a:xfrm>
            <a:off x="290368" y="4369790"/>
            <a:ext cx="284644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/>
            <a:r>
              <a:rPr lang="pt-BR" sz="1400" b="1" i="0" dirty="0">
                <a:solidFill>
                  <a:srgbClr val="70AD47"/>
                </a:solidFill>
                <a:effectLst/>
                <a:latin typeface="Gotham HTF"/>
              </a:rPr>
              <a:t>6 Treine o modelo: </a:t>
            </a:r>
            <a:endParaRPr lang="pt-BR" sz="1400" b="1" dirty="0">
              <a:solidFill>
                <a:srgbClr val="70AD47"/>
              </a:solidFill>
              <a:latin typeface="Gotham HTF"/>
            </a:endParaRPr>
          </a:p>
        </p:txBody>
      </p:sp>
      <p:sp>
        <p:nvSpPr>
          <p:cNvPr id="228" name="TextBox 280">
            <a:extLst>
              <a:ext uri="{FF2B5EF4-FFF2-40B4-BE49-F238E27FC236}">
                <a16:creationId xmlns:a16="http://schemas.microsoft.com/office/drawing/2014/main" id="{4D5329DE-90C8-71DF-5540-470A1A3BD686}"/>
              </a:ext>
            </a:extLst>
          </p:cNvPr>
          <p:cNvSpPr txBox="1"/>
          <p:nvPr/>
        </p:nvSpPr>
        <p:spPr>
          <a:xfrm>
            <a:off x="2336" y="3269528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/>
            <a:r>
              <a:rPr lang="pt-BR" sz="2400" b="1">
                <a:solidFill>
                  <a:prstClr val="white"/>
                </a:solidFill>
                <a:latin typeface="Gotham HTF"/>
              </a:rPr>
              <a:t>7</a:t>
            </a:r>
            <a:endParaRPr lang="pt-BR" sz="2400" b="1" dirty="0">
              <a:solidFill>
                <a:prstClr val="white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61080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Transfer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487D00-AF65-2C44-4FA9-BE4245A14F5E}"/>
              </a:ext>
            </a:extLst>
          </p:cNvPr>
          <p:cNvSpPr txBox="1"/>
          <p:nvPr/>
        </p:nvSpPr>
        <p:spPr>
          <a:xfrm>
            <a:off x="175286" y="932952"/>
            <a:ext cx="4248473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</a:t>
            </a:r>
            <a:r>
              <a:rPr lang="pt-BR" dirty="0" err="1">
                <a:latin typeface="Gotham HTF"/>
              </a:rPr>
              <a:t>dataset</a:t>
            </a:r>
            <a:r>
              <a:rPr lang="pt-BR" dirty="0">
                <a:latin typeface="Gotham HTF"/>
              </a:rPr>
              <a:t> "</a:t>
            </a:r>
            <a:r>
              <a:rPr lang="pt-BR" dirty="0" err="1">
                <a:latin typeface="Gotham HTF"/>
              </a:rPr>
              <a:t>cats_vs_dogs</a:t>
            </a:r>
            <a:r>
              <a:rPr lang="pt-BR" dirty="0">
                <a:latin typeface="Gotham HTF"/>
              </a:rPr>
              <a:t>" do </a:t>
            </a:r>
            <a:r>
              <a:rPr lang="pt-BR" dirty="0" err="1">
                <a:latin typeface="Gotham HTF"/>
              </a:rPr>
              <a:t>TensorFlow</a:t>
            </a:r>
            <a:r>
              <a:rPr lang="pt-BR" dirty="0">
                <a:latin typeface="Gotham HTF"/>
              </a:rPr>
              <a:t> é um conjunto de dados amplamente utilizado para tarefas de classificação de imagens binárias de gatos e cachorros. Consiste em milhares de imagens coloridas de gatos e cachorros, onde cada imagem é associada a um rótulo indicando se é um gato ou um cachorro.</a:t>
            </a:r>
          </a:p>
          <a:p>
            <a:pPr>
              <a:lnSpc>
                <a:spcPct val="150000"/>
              </a:lnSpc>
            </a:pPr>
            <a:endParaRPr lang="pt-BR" dirty="0">
              <a:latin typeface="Gotham HTF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objetivo deste laboratório é aplicar a técnica de </a:t>
            </a:r>
            <a:r>
              <a:rPr lang="pt-BR" b="1" dirty="0" err="1">
                <a:solidFill>
                  <a:srgbClr val="ED265B"/>
                </a:solidFill>
                <a:latin typeface="Gotham HTF"/>
              </a:rPr>
              <a:t>Transfer</a:t>
            </a:r>
            <a:r>
              <a:rPr lang="pt-BR" b="1" dirty="0">
                <a:solidFill>
                  <a:srgbClr val="ED265B"/>
                </a:solidFill>
                <a:latin typeface="Gotham HTF"/>
              </a:rPr>
              <a:t> Learning</a:t>
            </a:r>
            <a:r>
              <a:rPr lang="pt-BR" dirty="0">
                <a:latin typeface="Gotham HTF"/>
              </a:rPr>
              <a:t> para otimizar o processo de classificação das imagens deste </a:t>
            </a:r>
            <a:r>
              <a:rPr lang="pt-BR" dirty="0" err="1">
                <a:latin typeface="Gotham HTF"/>
              </a:rPr>
              <a:t>dataset</a:t>
            </a:r>
            <a:r>
              <a:rPr lang="pt-BR" dirty="0">
                <a:latin typeface="Gotham HTF"/>
              </a:rPr>
              <a:t>.</a:t>
            </a:r>
            <a:endParaRPr lang="pt-BR" dirty="0">
              <a:solidFill>
                <a:srgbClr val="ED145B"/>
              </a:solidFill>
              <a:latin typeface="Gotham HTF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9B80E6-A2ED-4383-E71B-419CEBE2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3" y="1536729"/>
            <a:ext cx="3674541" cy="42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was based on Redes </a:t>
            </a:r>
            <a:r>
              <a:rPr lang="en-US" sz="1200" b="0" i="0" dirty="0" err="1">
                <a:solidFill>
                  <a:srgbClr val="5F7D95"/>
                </a:solidFill>
                <a:effectLst/>
                <a:latin typeface="Proxima Nova"/>
              </a:rPr>
              <a:t>Neurais</a:t>
            </a:r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 – Transfer Learning by Prof. Arnaldo Junior</a:t>
            </a:r>
          </a:p>
        </p:txBody>
      </p:sp>
    </p:spTree>
    <p:extLst>
      <p:ext uri="{BB962C8B-B14F-4D97-AF65-F5344CB8AC3E}">
        <p14:creationId xmlns:p14="http://schemas.microsoft.com/office/powerpoint/2010/main" val="45131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980728"/>
            <a:ext cx="6013648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Validation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Dropout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Batch Normalization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Data Augmentation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Laboratório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Otimização</a:t>
            </a:r>
            <a:endParaRPr lang="en-US" sz="20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Arquiteturas</a:t>
            </a:r>
            <a:r>
              <a:rPr lang="en-US" sz="2000" dirty="0">
                <a:latin typeface="Gotham HTF Light"/>
                <a:cs typeface="Gotham HTF Light"/>
              </a:rPr>
              <a:t> de Redes CNN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que é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Rede </a:t>
            </a:r>
            <a:r>
              <a:rPr lang="en-US" sz="2000" dirty="0" err="1">
                <a:latin typeface="Gotham HTF Light"/>
                <a:cs typeface="Gotham HTF Light"/>
              </a:rPr>
              <a:t>Pré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Treinada</a:t>
            </a:r>
            <a:r>
              <a:rPr lang="en-US" sz="2000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que é o Transfer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Combinando</a:t>
            </a:r>
            <a:r>
              <a:rPr lang="en-US" sz="2000" dirty="0">
                <a:latin typeface="Gotham HTF Light"/>
                <a:cs typeface="Gotham HTF Light"/>
              </a:rPr>
              <a:t> Rede </a:t>
            </a:r>
            <a:r>
              <a:rPr lang="en-US" sz="2000" dirty="0" err="1">
                <a:latin typeface="Gotham HTF Light"/>
                <a:cs typeface="Gotham HTF Light"/>
              </a:rPr>
              <a:t>Pré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Treinada</a:t>
            </a:r>
            <a:r>
              <a:rPr lang="en-US" sz="2000" dirty="0">
                <a:latin typeface="Gotham HTF Light"/>
                <a:cs typeface="Gotham HTF Light"/>
              </a:rPr>
              <a:t> com um </a:t>
            </a:r>
            <a:r>
              <a:rPr lang="en-US" sz="2000" dirty="0" err="1">
                <a:latin typeface="Gotham HTF Light"/>
                <a:cs typeface="Gotham HTF Light"/>
              </a:rPr>
              <a:t>Classificador</a:t>
            </a:r>
            <a:endParaRPr lang="en-US" sz="20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Roteiro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aplicação</a:t>
            </a:r>
            <a:r>
              <a:rPr lang="en-US" sz="2000" dirty="0">
                <a:latin typeface="Gotham HTF Light"/>
                <a:cs typeface="Gotham HTF Light"/>
              </a:rPr>
              <a:t> de Transfer Learning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Laboratório</a:t>
            </a:r>
            <a:r>
              <a:rPr lang="en-US" sz="2000" dirty="0">
                <a:latin typeface="Gotham HTF Light"/>
                <a:cs typeface="Gotham HTF Light"/>
              </a:rPr>
              <a:t> de Transfer Learning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4000" y="10881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2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Validation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– Conjunto de dados</a:t>
            </a:r>
          </a:p>
        </p:txBody>
      </p:sp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09111F51-7852-68F4-A5E3-BB3451AAC682}"/>
              </a:ext>
            </a:extLst>
          </p:cNvPr>
          <p:cNvGrpSpPr/>
          <p:nvPr/>
        </p:nvGrpSpPr>
        <p:grpSpPr>
          <a:xfrm>
            <a:off x="240060" y="1053357"/>
            <a:ext cx="8663880" cy="4751287"/>
            <a:chOff x="228600" y="1520621"/>
            <a:chExt cx="8663880" cy="4751287"/>
          </a:xfrm>
        </p:grpSpPr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22EE0895-8D7C-6EF0-094C-F93E199BD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7445" y="1520621"/>
              <a:ext cx="4669110" cy="4669110"/>
              <a:chOff x="3143250" y="2290339"/>
              <a:chExt cx="2857500" cy="2857500"/>
            </a:xfrm>
          </p:grpSpPr>
          <p:grpSp>
            <p:nvGrpSpPr>
              <p:cNvPr id="2" name="Group 2">
                <a:extLst>
                  <a:ext uri="{FF2B5EF4-FFF2-40B4-BE49-F238E27FC236}">
                    <a16:creationId xmlns:a16="http://schemas.microsoft.com/office/drawing/2014/main" id="{9642EAB8-DDAA-786A-F0D1-9B4E319945A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3143250" y="2290339"/>
                <a:ext cx="2857500" cy="2857500"/>
                <a:chOff x="4191000" y="1524000"/>
                <a:chExt cx="3810000" cy="3810000"/>
              </a:xfrm>
            </p:grpSpPr>
            <p:sp>
              <p:nvSpPr>
                <p:cNvPr id="3" name="Block Arc 3">
                  <a:extLst>
                    <a:ext uri="{FF2B5EF4-FFF2-40B4-BE49-F238E27FC236}">
                      <a16:creationId xmlns:a16="http://schemas.microsoft.com/office/drawing/2014/main" id="{A68CB3BE-E8B3-7709-A027-FF0EE9A33989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7200000"/>
                    <a:gd name="adj3" fmla="val 16500"/>
                  </a:avLst>
                </a:prstGeom>
                <a:solidFill>
                  <a:srgbClr val="ED145B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endParaRPr lang="pt-BR" sz="900" dirty="0">
                    <a:solidFill>
                      <a:srgbClr val="FFFFFF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16" name="Block Arc 4">
                  <a:extLst>
                    <a:ext uri="{FF2B5EF4-FFF2-40B4-BE49-F238E27FC236}">
                      <a16:creationId xmlns:a16="http://schemas.microsoft.com/office/drawing/2014/main" id="{400056DC-4073-3879-7DBB-06D17B81C00C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7200000"/>
                    <a:gd name="adj2" fmla="val 14400000"/>
                    <a:gd name="adj3" fmla="val 16500"/>
                  </a:avLst>
                </a:prstGeom>
                <a:solidFill>
                  <a:schemeClr val="accent1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endParaRPr lang="pt-BR" sz="900" dirty="0">
                    <a:solidFill>
                      <a:srgbClr val="FFFFFF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17" name="Block Arc 5">
                  <a:extLst>
                    <a:ext uri="{FF2B5EF4-FFF2-40B4-BE49-F238E27FC236}">
                      <a16:creationId xmlns:a16="http://schemas.microsoft.com/office/drawing/2014/main" id="{3FB26F6F-AD80-481C-F343-BB00B37159D3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4400000"/>
                    <a:gd name="adj2" fmla="val 0"/>
                    <a:gd name="adj3" fmla="val 16500"/>
                  </a:avLst>
                </a:prstGeom>
                <a:solidFill>
                  <a:schemeClr val="accent2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endParaRPr lang="pt-BR" sz="900" dirty="0">
                    <a:solidFill>
                      <a:srgbClr val="FFFFFF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18" name="Block Arc 6" hidden="1">
                  <a:extLst>
                    <a:ext uri="{FF2B5EF4-FFF2-40B4-BE49-F238E27FC236}">
                      <a16:creationId xmlns:a16="http://schemas.microsoft.com/office/drawing/2014/main" id="{A7F403FF-00BD-48C6-429E-F50FA3C47390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1650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endParaRPr lang="pt-BR" sz="900" dirty="0">
                    <a:solidFill>
                      <a:srgbClr val="FFFFFF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0" name="Block Arc 7" hidden="1">
                  <a:extLst>
                    <a:ext uri="{FF2B5EF4-FFF2-40B4-BE49-F238E27FC236}">
                      <a16:creationId xmlns:a16="http://schemas.microsoft.com/office/drawing/2014/main" id="{99670F8A-5243-CC8F-C601-87C762D01EF8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7280000"/>
                    <a:gd name="adj2" fmla="val 0"/>
                    <a:gd name="adj3" fmla="val 16500"/>
                  </a:avLst>
                </a:prstGeom>
                <a:solidFill>
                  <a:srgbClr val="EB641B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1" name="Block Arc 8" hidden="1">
                  <a:extLst>
                    <a:ext uri="{FF2B5EF4-FFF2-40B4-BE49-F238E27FC236}">
                      <a16:creationId xmlns:a16="http://schemas.microsoft.com/office/drawing/2014/main" id="{7A2F5AA6-B533-1523-9920-2049F0529B69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2" name="Block Arc 9" hidden="1">
                  <a:extLst>
                    <a:ext uri="{FF2B5EF4-FFF2-40B4-BE49-F238E27FC236}">
                      <a16:creationId xmlns:a16="http://schemas.microsoft.com/office/drawing/2014/main" id="{D7BF1866-8C30-B67D-44DA-A7D4AA79DF41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3" name="Block Arc 10" hidden="1">
                  <a:extLst>
                    <a:ext uri="{FF2B5EF4-FFF2-40B4-BE49-F238E27FC236}">
                      <a16:creationId xmlns:a16="http://schemas.microsoft.com/office/drawing/2014/main" id="{8881DF2B-F7D8-F743-3685-F8E1C34C439B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4" name="Block Arc 11" hidden="1">
                  <a:extLst>
                    <a:ext uri="{FF2B5EF4-FFF2-40B4-BE49-F238E27FC236}">
                      <a16:creationId xmlns:a16="http://schemas.microsoft.com/office/drawing/2014/main" id="{6979C20C-934A-F6B6-4723-FE2414B8C7A8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5" name="Block Arc 12" hidden="1">
                  <a:extLst>
                    <a:ext uri="{FF2B5EF4-FFF2-40B4-BE49-F238E27FC236}">
                      <a16:creationId xmlns:a16="http://schemas.microsoft.com/office/drawing/2014/main" id="{12C6D5EC-1BE7-6FE4-0596-71E55AADFBCD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6" name="Block Arc 13" hidden="1">
                  <a:extLst>
                    <a:ext uri="{FF2B5EF4-FFF2-40B4-BE49-F238E27FC236}">
                      <a16:creationId xmlns:a16="http://schemas.microsoft.com/office/drawing/2014/main" id="{3A518B83-49E8-D0BC-3C94-E6FD180D2101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7" name="Block Arc 14" hidden="1">
                  <a:extLst>
                    <a:ext uri="{FF2B5EF4-FFF2-40B4-BE49-F238E27FC236}">
                      <a16:creationId xmlns:a16="http://schemas.microsoft.com/office/drawing/2014/main" id="{E258C858-3DBF-DF3C-70A9-816CD0CC583C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8" name="Block Arc 15" hidden="1">
                  <a:extLst>
                    <a:ext uri="{FF2B5EF4-FFF2-40B4-BE49-F238E27FC236}">
                      <a16:creationId xmlns:a16="http://schemas.microsoft.com/office/drawing/2014/main" id="{33214206-9C7D-1D2F-9081-A054C6D2E366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29" name="Block Arc 16" hidden="1">
                  <a:extLst>
                    <a:ext uri="{FF2B5EF4-FFF2-40B4-BE49-F238E27FC236}">
                      <a16:creationId xmlns:a16="http://schemas.microsoft.com/office/drawing/2014/main" id="{ED31E2E7-FF21-4350-FF7F-57499A5074E3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0" name="Block Arc 17" hidden="1">
                  <a:extLst>
                    <a:ext uri="{FF2B5EF4-FFF2-40B4-BE49-F238E27FC236}">
                      <a16:creationId xmlns:a16="http://schemas.microsoft.com/office/drawing/2014/main" id="{03DCF5FA-50BC-71FA-8C9D-829CCED82B6B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1" name="Block Arc 18" hidden="1">
                  <a:extLst>
                    <a:ext uri="{FF2B5EF4-FFF2-40B4-BE49-F238E27FC236}">
                      <a16:creationId xmlns:a16="http://schemas.microsoft.com/office/drawing/2014/main" id="{1E83BA05-A0A4-400E-B823-F177FDDBF79E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2" name="Block Arc 19" hidden="1">
                  <a:extLst>
                    <a:ext uri="{FF2B5EF4-FFF2-40B4-BE49-F238E27FC236}">
                      <a16:creationId xmlns:a16="http://schemas.microsoft.com/office/drawing/2014/main" id="{61594EEF-674C-0681-8D24-89AD832C1A82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3" name="Block Arc 20" hidden="1">
                  <a:extLst>
                    <a:ext uri="{FF2B5EF4-FFF2-40B4-BE49-F238E27FC236}">
                      <a16:creationId xmlns:a16="http://schemas.microsoft.com/office/drawing/2014/main" id="{625D18FE-2425-5205-0BF1-491C87CC45B5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4" name="Block Arc 21" hidden="1">
                  <a:extLst>
                    <a:ext uri="{FF2B5EF4-FFF2-40B4-BE49-F238E27FC236}">
                      <a16:creationId xmlns:a16="http://schemas.microsoft.com/office/drawing/2014/main" id="{706CF547-49A1-7E97-7F7D-9CA6B5AFF551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5" name="Block Arc 22" hidden="1">
                  <a:extLst>
                    <a:ext uri="{FF2B5EF4-FFF2-40B4-BE49-F238E27FC236}">
                      <a16:creationId xmlns:a16="http://schemas.microsoft.com/office/drawing/2014/main" id="{D5A5BA11-EE96-FA59-2C01-865FCEA4B47C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6" name="Block Arc 23" hidden="1">
                  <a:extLst>
                    <a:ext uri="{FF2B5EF4-FFF2-40B4-BE49-F238E27FC236}">
                      <a16:creationId xmlns:a16="http://schemas.microsoft.com/office/drawing/2014/main" id="{400E72D7-1A6D-7C62-7E7A-A3368E5BA08B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7" name="Block Arc 24" hidden="1">
                  <a:extLst>
                    <a:ext uri="{FF2B5EF4-FFF2-40B4-BE49-F238E27FC236}">
                      <a16:creationId xmlns:a16="http://schemas.microsoft.com/office/drawing/2014/main" id="{7EFB390A-65B0-E7BB-717F-7B1A41EF28D9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8" name="Block Arc 25" hidden="1">
                  <a:extLst>
                    <a:ext uri="{FF2B5EF4-FFF2-40B4-BE49-F238E27FC236}">
                      <a16:creationId xmlns:a16="http://schemas.microsoft.com/office/drawing/2014/main" id="{F1CEACCA-77B9-C197-5971-F946593D4B63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39" name="Block Arc 26" hidden="1">
                  <a:extLst>
                    <a:ext uri="{FF2B5EF4-FFF2-40B4-BE49-F238E27FC236}">
                      <a16:creationId xmlns:a16="http://schemas.microsoft.com/office/drawing/2014/main" id="{52EADD78-D7B2-94EC-E152-09B849B3F6C9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0" name="Block Arc 27" hidden="1">
                  <a:extLst>
                    <a:ext uri="{FF2B5EF4-FFF2-40B4-BE49-F238E27FC236}">
                      <a16:creationId xmlns:a16="http://schemas.microsoft.com/office/drawing/2014/main" id="{3860D570-C3F7-270D-42D4-75D0EF9869C5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1" name="Block Arc 28" hidden="1">
                  <a:extLst>
                    <a:ext uri="{FF2B5EF4-FFF2-40B4-BE49-F238E27FC236}">
                      <a16:creationId xmlns:a16="http://schemas.microsoft.com/office/drawing/2014/main" id="{F09C5137-7B7F-0EFA-BB60-04EBBF5C8488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2" name="Block Arc 29" hidden="1">
                  <a:extLst>
                    <a:ext uri="{FF2B5EF4-FFF2-40B4-BE49-F238E27FC236}">
                      <a16:creationId xmlns:a16="http://schemas.microsoft.com/office/drawing/2014/main" id="{5D121B34-0535-C828-FA9C-4A01C52BC06C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3" name="Block Arc 30" hidden="1">
                  <a:extLst>
                    <a:ext uri="{FF2B5EF4-FFF2-40B4-BE49-F238E27FC236}">
                      <a16:creationId xmlns:a16="http://schemas.microsoft.com/office/drawing/2014/main" id="{638EDDBC-2BD4-D11B-F825-5E4318F13438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4" name="Block Arc 31" hidden="1">
                  <a:extLst>
                    <a:ext uri="{FF2B5EF4-FFF2-40B4-BE49-F238E27FC236}">
                      <a16:creationId xmlns:a16="http://schemas.microsoft.com/office/drawing/2014/main" id="{4E48F689-B9B4-4E09-7C79-8C2FC43E4B12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5" name="Block Arc 32" hidden="1">
                  <a:extLst>
                    <a:ext uri="{FF2B5EF4-FFF2-40B4-BE49-F238E27FC236}">
                      <a16:creationId xmlns:a16="http://schemas.microsoft.com/office/drawing/2014/main" id="{51C46696-3D49-CE39-BDCB-5B09A908B067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6" name="Block Arc 33" hidden="1">
                  <a:extLst>
                    <a:ext uri="{FF2B5EF4-FFF2-40B4-BE49-F238E27FC236}">
                      <a16:creationId xmlns:a16="http://schemas.microsoft.com/office/drawing/2014/main" id="{F08C9E44-4645-3420-D328-ECC57F134B73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7" name="Block Arc 34" hidden="1">
                  <a:extLst>
                    <a:ext uri="{FF2B5EF4-FFF2-40B4-BE49-F238E27FC236}">
                      <a16:creationId xmlns:a16="http://schemas.microsoft.com/office/drawing/2014/main" id="{83805DBE-E1C1-36A1-374D-1ED4EA834082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8" name="Block Arc 35" hidden="1">
                  <a:extLst>
                    <a:ext uri="{FF2B5EF4-FFF2-40B4-BE49-F238E27FC236}">
                      <a16:creationId xmlns:a16="http://schemas.microsoft.com/office/drawing/2014/main" id="{EB2B04B3-1F49-4AF6-586A-040F7928054B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49" name="Block Arc 36" hidden="1">
                  <a:extLst>
                    <a:ext uri="{FF2B5EF4-FFF2-40B4-BE49-F238E27FC236}">
                      <a16:creationId xmlns:a16="http://schemas.microsoft.com/office/drawing/2014/main" id="{1C4B96F1-048D-1A14-5D18-69C80E9AF694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0" name="Block Arc 37" hidden="1">
                  <a:extLst>
                    <a:ext uri="{FF2B5EF4-FFF2-40B4-BE49-F238E27FC236}">
                      <a16:creationId xmlns:a16="http://schemas.microsoft.com/office/drawing/2014/main" id="{A652EB75-EFB2-2999-E2BC-816A1BF1E5A5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1" name="Block Arc 38" hidden="1">
                  <a:extLst>
                    <a:ext uri="{FF2B5EF4-FFF2-40B4-BE49-F238E27FC236}">
                      <a16:creationId xmlns:a16="http://schemas.microsoft.com/office/drawing/2014/main" id="{AB1BE694-CA3B-A19C-3650-311D3DA1F3E3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2" name="Block Arc 39" hidden="1">
                  <a:extLst>
                    <a:ext uri="{FF2B5EF4-FFF2-40B4-BE49-F238E27FC236}">
                      <a16:creationId xmlns:a16="http://schemas.microsoft.com/office/drawing/2014/main" id="{B9E6ACC0-27F8-7126-BD97-3DAB2F4C7C02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3" name="Block Arc 40" hidden="1">
                  <a:extLst>
                    <a:ext uri="{FF2B5EF4-FFF2-40B4-BE49-F238E27FC236}">
                      <a16:creationId xmlns:a16="http://schemas.microsoft.com/office/drawing/2014/main" id="{6B07647B-482D-8E38-E268-0AE8FDDA12F3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4" name="Block Arc 41" hidden="1">
                  <a:extLst>
                    <a:ext uri="{FF2B5EF4-FFF2-40B4-BE49-F238E27FC236}">
                      <a16:creationId xmlns:a16="http://schemas.microsoft.com/office/drawing/2014/main" id="{229ED46C-2AE5-8B11-919A-B64C2B634567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5" name="Block Arc 42" hidden="1">
                  <a:extLst>
                    <a:ext uri="{FF2B5EF4-FFF2-40B4-BE49-F238E27FC236}">
                      <a16:creationId xmlns:a16="http://schemas.microsoft.com/office/drawing/2014/main" id="{093202E0-3339-9989-5E59-A605814270DC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6" name="Block Arc 43" hidden="1">
                  <a:extLst>
                    <a:ext uri="{FF2B5EF4-FFF2-40B4-BE49-F238E27FC236}">
                      <a16:creationId xmlns:a16="http://schemas.microsoft.com/office/drawing/2014/main" id="{19938B98-F9B4-AC39-9FEF-0AC6AB569304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7" name="Block Arc 44" hidden="1">
                  <a:extLst>
                    <a:ext uri="{FF2B5EF4-FFF2-40B4-BE49-F238E27FC236}">
                      <a16:creationId xmlns:a16="http://schemas.microsoft.com/office/drawing/2014/main" id="{18FFD9E5-BB69-770A-0871-A68D0E737055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8" name="Block Arc 45" hidden="1">
                  <a:extLst>
                    <a:ext uri="{FF2B5EF4-FFF2-40B4-BE49-F238E27FC236}">
                      <a16:creationId xmlns:a16="http://schemas.microsoft.com/office/drawing/2014/main" id="{100BAFA3-B05B-89E1-05B8-7F9D14C48C17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59" name="Block Arc 46" hidden="1">
                  <a:extLst>
                    <a:ext uri="{FF2B5EF4-FFF2-40B4-BE49-F238E27FC236}">
                      <a16:creationId xmlns:a16="http://schemas.microsoft.com/office/drawing/2014/main" id="{81BD9496-A6C6-2FE5-F8F7-F62CDDA18CC2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60" name="Block Arc 47" hidden="1">
                  <a:extLst>
                    <a:ext uri="{FF2B5EF4-FFF2-40B4-BE49-F238E27FC236}">
                      <a16:creationId xmlns:a16="http://schemas.microsoft.com/office/drawing/2014/main" id="{816B0460-1157-391F-E747-B5A37817455D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61" name="Block Arc 48" hidden="1">
                  <a:extLst>
                    <a:ext uri="{FF2B5EF4-FFF2-40B4-BE49-F238E27FC236}">
                      <a16:creationId xmlns:a16="http://schemas.microsoft.com/office/drawing/2014/main" id="{5C9B7AB1-249E-A611-C66A-9C1A0FCFA334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62" name="Block Arc 49" hidden="1">
                  <a:extLst>
                    <a:ext uri="{FF2B5EF4-FFF2-40B4-BE49-F238E27FC236}">
                      <a16:creationId xmlns:a16="http://schemas.microsoft.com/office/drawing/2014/main" id="{BE219215-B09C-C20F-9BFD-75B6F5A2FCEC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0800000"/>
                    <a:gd name="adj2" fmla="val 162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63" name="Block Arc 50" hidden="1">
                  <a:extLst>
                    <a:ext uri="{FF2B5EF4-FFF2-40B4-BE49-F238E27FC236}">
                      <a16:creationId xmlns:a16="http://schemas.microsoft.com/office/drawing/2014/main" id="{0B8F852C-D1B6-22EB-C3A3-F182559468CD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16200000"/>
                    <a:gd name="adj2" fmla="val 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64" name="Block Arc 51" hidden="1">
                  <a:extLst>
                    <a:ext uri="{FF2B5EF4-FFF2-40B4-BE49-F238E27FC236}">
                      <a16:creationId xmlns:a16="http://schemas.microsoft.com/office/drawing/2014/main" id="{DBEAFB97-3D55-1AF2-BBC8-EA237803A9A6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0"/>
                    <a:gd name="adj2" fmla="val 54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  <p:sp>
              <p:nvSpPr>
                <p:cNvPr id="65" name="Block Arc 52" hidden="1">
                  <a:extLst>
                    <a:ext uri="{FF2B5EF4-FFF2-40B4-BE49-F238E27FC236}">
                      <a16:creationId xmlns:a16="http://schemas.microsoft.com/office/drawing/2014/main" id="{9BC3ABA2-D2F0-3642-3AAC-DDE1C218173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4191000" y="1524000"/>
                  <a:ext cx="3810000" cy="3810000"/>
                </a:xfrm>
                <a:prstGeom prst="blockArc">
                  <a:avLst>
                    <a:gd name="adj1" fmla="val 5400000"/>
                    <a:gd name="adj2" fmla="val 10800000"/>
                    <a:gd name="adj3" fmla="val 25000"/>
                  </a:avLst>
                </a:prstGeom>
                <a:solidFill>
                  <a:srgbClr val="0F6FC6"/>
                </a:solidFill>
                <a:ln w="25400">
                  <a:solidFill>
                    <a:schemeClr val="lt1"/>
                  </a:solidFill>
                  <a:prstDash val="solid"/>
                </a:ln>
                <a:extLst>
                  <a:ext uri="{31F19639-BCED-4A60-ADC4-E9642A236FB7}">
                    <a14:hiddenScene3d xmlns:a14="http://schemas.microsoft.com/office/drawing/2010/main">
                      <a:camera prst="orthographicFront"/>
                      <a:lightRig rig="threePt" dir="t"/>
                    </a14:hiddenScene3d>
                  </a:ext>
                  <a:ext uri="{E45631CC-5BF2-4C18-A39C-3461C7D3F71A}">
                    <a14:hiddenSp3d xmlns:a14="http://schemas.microsoft.com/office/drawing/2010/main"/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    <a:prstTxWarp prst="textNoShape">
                    <a:avLst/>
                  </a:prstTxWarp>
                  <a:noAutofit/>
                  <a:sp3d/>
                </a:bodyPr>
                <a:lstStyle/>
                <a:p>
                  <a:pPr algn="ctr" defTabSz="685800"/>
                  <a:r>
                    <a:rPr lang="pt-BR" sz="900">
                      <a:solidFill>
                        <a:prstClr val="white"/>
                      </a:solidFill>
                      <a:effectLst>
                        <a:glow>
                          <a:scrgbClr r="0" g="0" b="0"/>
                        </a:glow>
                      </a:effectLst>
                      <a:latin typeface="Calibri" panose="020F0502020204030204"/>
                    </a:rPr>
                    <a:t>Text</a:t>
                  </a:r>
                  <a:endParaRPr lang="pt-BR" sz="900" dirty="0">
                    <a:solidFill>
                      <a:prstClr val="white"/>
                    </a:solidFill>
                    <a:effectLst>
                      <a:glow>
                        <a:scrgbClr r="0" g="0" b="0"/>
                      </a:glow>
                    </a:effectLst>
                    <a:latin typeface="Calibri" panose="020F0502020204030204"/>
                  </a:endParaRPr>
                </a:p>
              </p:txBody>
            </p:sp>
          </p:grpSp>
          <p:sp>
            <p:nvSpPr>
              <p:cNvPr id="66" name="TextBox 55">
                <a:extLst>
                  <a:ext uri="{FF2B5EF4-FFF2-40B4-BE49-F238E27FC236}">
                    <a16:creationId xmlns:a16="http://schemas.microsoft.com/office/drawing/2014/main" id="{E1EB57DC-AABC-15B6-FCA4-223DA1983CB4}"/>
                  </a:ext>
                </a:extLst>
              </p:cNvPr>
              <p:cNvSpPr txBox="1"/>
              <p:nvPr/>
            </p:nvSpPr>
            <p:spPr>
              <a:xfrm>
                <a:off x="3319156" y="3515894"/>
                <a:ext cx="155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00"/>
                <a:r>
                  <a:rPr lang="pt-BR" sz="2400" b="1">
                    <a:solidFill>
                      <a:prstClr val="white"/>
                    </a:solidFill>
                    <a:latin typeface="Calibri" panose="020F0502020204030204"/>
                  </a:rPr>
                  <a:t>1</a:t>
                </a:r>
                <a:endParaRPr lang="pt-BR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TextBox 95">
                <a:extLst>
                  <a:ext uri="{FF2B5EF4-FFF2-40B4-BE49-F238E27FC236}">
                    <a16:creationId xmlns:a16="http://schemas.microsoft.com/office/drawing/2014/main" id="{F3FB2EBA-F842-D81C-D7DE-1CC46BAF25AE}"/>
                  </a:ext>
                </a:extLst>
              </p:cNvPr>
              <p:cNvSpPr txBox="1"/>
              <p:nvPr/>
            </p:nvSpPr>
            <p:spPr>
              <a:xfrm>
                <a:off x="5162455" y="2541859"/>
                <a:ext cx="155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00"/>
                <a:r>
                  <a:rPr lang="pt-BR" sz="2400" b="1">
                    <a:solidFill>
                      <a:prstClr val="white"/>
                    </a:solidFill>
                    <a:latin typeface="Calibri" panose="020F0502020204030204"/>
                  </a:rPr>
                  <a:t>2</a:t>
                </a:r>
                <a:endParaRPr lang="pt-BR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TextBox 96">
                <a:extLst>
                  <a:ext uri="{FF2B5EF4-FFF2-40B4-BE49-F238E27FC236}">
                    <a16:creationId xmlns:a16="http://schemas.microsoft.com/office/drawing/2014/main" id="{42F518AC-9AE9-A516-0A67-66AC9CE079B0}"/>
                  </a:ext>
                </a:extLst>
              </p:cNvPr>
              <p:cNvSpPr txBox="1"/>
              <p:nvPr/>
            </p:nvSpPr>
            <p:spPr>
              <a:xfrm>
                <a:off x="5149623" y="4507505"/>
                <a:ext cx="155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00"/>
                <a:r>
                  <a:rPr lang="pt-BR" sz="2400" b="1">
                    <a:solidFill>
                      <a:prstClr val="white"/>
                    </a:solidFill>
                    <a:latin typeface="Calibri" panose="020F0502020204030204"/>
                  </a:rPr>
                  <a:t>3</a:t>
                </a:r>
                <a:endParaRPr lang="pt-BR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85B2E1B3-962C-574C-A477-6283C0A450F7}"/>
                </a:ext>
              </a:extLst>
            </p:cNvPr>
            <p:cNvGrpSpPr/>
            <p:nvPr/>
          </p:nvGrpSpPr>
          <p:grpSpPr>
            <a:xfrm>
              <a:off x="228600" y="2132856"/>
              <a:ext cx="2160000" cy="1601324"/>
              <a:chOff x="628650" y="2580811"/>
              <a:chExt cx="2511000" cy="1601324"/>
            </a:xfrm>
          </p:grpSpPr>
          <p:sp>
            <p:nvSpPr>
              <p:cNvPr id="69" name="TextBox 56">
                <a:extLst>
                  <a:ext uri="{FF2B5EF4-FFF2-40B4-BE49-F238E27FC236}">
                    <a16:creationId xmlns:a16="http://schemas.microsoft.com/office/drawing/2014/main" id="{016EE344-7710-D7AD-8439-FFC133345AC2}"/>
                  </a:ext>
                </a:extLst>
              </p:cNvPr>
              <p:cNvSpPr txBox="1"/>
              <p:nvPr/>
            </p:nvSpPr>
            <p:spPr>
              <a:xfrm>
                <a:off x="628650" y="3258805"/>
                <a:ext cx="2511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pt-BR" dirty="0">
                    <a:solidFill>
                      <a:prstClr val="black"/>
                    </a:solidFill>
                    <a:latin typeface="Gotham HTF"/>
                  </a:rPr>
                  <a:t>Usado para ajustar os pesos e bias do modelo</a:t>
                </a:r>
              </a:p>
            </p:txBody>
          </p:sp>
          <p:cxnSp>
            <p:nvCxnSpPr>
              <p:cNvPr id="70" name="Straight Connector 82">
                <a:extLst>
                  <a:ext uri="{FF2B5EF4-FFF2-40B4-BE49-F238E27FC236}">
                    <a16:creationId xmlns:a16="http://schemas.microsoft.com/office/drawing/2014/main" id="{B08CDDD1-F1D8-8ED6-C42A-60A595D971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156" y="3250490"/>
                <a:ext cx="2453228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616E6E-4B01-B994-E69A-79A404A65192}"/>
                  </a:ext>
                </a:extLst>
              </p:cNvPr>
              <p:cNvSpPr/>
              <p:nvPr/>
            </p:nvSpPr>
            <p:spPr>
              <a:xfrm>
                <a:off x="632155" y="2580811"/>
                <a:ext cx="2453227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0"/>
                <a:r>
                  <a:rPr lang="pt-BR" b="1" dirty="0">
                    <a:solidFill>
                      <a:srgbClr val="4472C4"/>
                    </a:solidFill>
                    <a:latin typeface="Gotham HTF"/>
                  </a:rPr>
                  <a:t>1. Conjunto de Treinamento</a:t>
                </a:r>
              </a:p>
            </p:txBody>
          </p:sp>
        </p:grpSp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C402CE09-E1F0-1344-4B6C-AFA643BC382E}"/>
                </a:ext>
              </a:extLst>
            </p:cNvPr>
            <p:cNvGrpSpPr/>
            <p:nvPr/>
          </p:nvGrpSpPr>
          <p:grpSpPr>
            <a:xfrm>
              <a:off x="6732480" y="1788353"/>
              <a:ext cx="2160000" cy="2144703"/>
              <a:chOff x="5985554" y="1857979"/>
              <a:chExt cx="2511000" cy="2144703"/>
            </a:xfrm>
          </p:grpSpPr>
          <p:sp>
            <p:nvSpPr>
              <p:cNvPr id="89" name="TextBox 84">
                <a:extLst>
                  <a:ext uri="{FF2B5EF4-FFF2-40B4-BE49-F238E27FC236}">
                    <a16:creationId xmlns:a16="http://schemas.microsoft.com/office/drawing/2014/main" id="{2753358D-883C-93CA-D10D-BDFE9D81DF57}"/>
                  </a:ext>
                </a:extLst>
              </p:cNvPr>
              <p:cNvSpPr txBox="1"/>
              <p:nvPr/>
            </p:nvSpPr>
            <p:spPr>
              <a:xfrm>
                <a:off x="5985554" y="2525354"/>
                <a:ext cx="25110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800"/>
                <a:r>
                  <a:rPr lang="pt-BR" dirty="0">
                    <a:solidFill>
                      <a:prstClr val="black"/>
                    </a:solidFill>
                    <a:latin typeface="Gotham HTF"/>
                  </a:rPr>
                  <a:t>Usado para monitorar a performance do modelo </a:t>
                </a:r>
                <a:r>
                  <a:rPr lang="pt-BR" b="1" dirty="0">
                    <a:solidFill>
                      <a:srgbClr val="ED265B"/>
                    </a:solidFill>
                    <a:latin typeface="Gotham HTF"/>
                  </a:rPr>
                  <a:t>DURANTE</a:t>
                </a:r>
                <a:r>
                  <a:rPr lang="pt-BR" dirty="0">
                    <a:solidFill>
                      <a:prstClr val="black"/>
                    </a:solidFill>
                    <a:latin typeface="Gotham HTF"/>
                  </a:rPr>
                  <a:t> o treinamento</a:t>
                </a:r>
              </a:p>
            </p:txBody>
          </p:sp>
          <p:cxnSp>
            <p:nvCxnSpPr>
              <p:cNvPr id="90" name="Straight Connector 85">
                <a:extLst>
                  <a:ext uri="{FF2B5EF4-FFF2-40B4-BE49-F238E27FC236}">
                    <a16:creationId xmlns:a16="http://schemas.microsoft.com/office/drawing/2014/main" id="{88053F69-57C8-3449-E0B5-C5E8537E36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2160" y="2517040"/>
                <a:ext cx="24532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86">
                <a:extLst>
                  <a:ext uri="{FF2B5EF4-FFF2-40B4-BE49-F238E27FC236}">
                    <a16:creationId xmlns:a16="http://schemas.microsoft.com/office/drawing/2014/main" id="{CF6BEA76-38A3-D009-EBC4-A8E9D89A184E}"/>
                  </a:ext>
                </a:extLst>
              </p:cNvPr>
              <p:cNvSpPr/>
              <p:nvPr/>
            </p:nvSpPr>
            <p:spPr>
              <a:xfrm>
                <a:off x="6416837" y="1857979"/>
                <a:ext cx="2067636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r" defTabSz="685800"/>
                <a:r>
                  <a:rPr lang="pt-BR" b="1" dirty="0">
                    <a:solidFill>
                      <a:srgbClr val="ED7D31"/>
                    </a:solidFill>
                    <a:latin typeface="Gotham HTF"/>
                  </a:rPr>
                  <a:t>2. Conjunto de Validação</a:t>
                </a:r>
              </a:p>
            </p:txBody>
          </p:sp>
        </p:grp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EB5E9C5A-14F3-6120-5FBA-62A91EDAA210}"/>
                </a:ext>
              </a:extLst>
            </p:cNvPr>
            <p:cNvGrpSpPr/>
            <p:nvPr/>
          </p:nvGrpSpPr>
          <p:grpSpPr>
            <a:xfrm>
              <a:off x="6595275" y="4437112"/>
              <a:ext cx="2160000" cy="1834796"/>
              <a:chOff x="5985554" y="3538663"/>
              <a:chExt cx="2511000" cy="1834796"/>
            </a:xfrm>
          </p:grpSpPr>
          <p:sp>
            <p:nvSpPr>
              <p:cNvPr id="92" name="TextBox 92">
                <a:extLst>
                  <a:ext uri="{FF2B5EF4-FFF2-40B4-BE49-F238E27FC236}">
                    <a16:creationId xmlns:a16="http://schemas.microsoft.com/office/drawing/2014/main" id="{1A77D1E4-5A76-84A8-E3B5-844441149EC4}"/>
                  </a:ext>
                </a:extLst>
              </p:cNvPr>
              <p:cNvSpPr txBox="1"/>
              <p:nvPr/>
            </p:nvSpPr>
            <p:spPr>
              <a:xfrm>
                <a:off x="5985554" y="4173130"/>
                <a:ext cx="2511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800"/>
                <a:r>
                  <a:rPr lang="pt-BR" dirty="0">
                    <a:solidFill>
                      <a:prstClr val="black"/>
                    </a:solidFill>
                    <a:latin typeface="Gotham HTF"/>
                  </a:rPr>
                  <a:t>Usado para avaliar a performance do modelo </a:t>
                </a:r>
                <a:r>
                  <a:rPr lang="pt-BR" b="1" dirty="0">
                    <a:solidFill>
                      <a:srgbClr val="ED265B"/>
                    </a:solidFill>
                    <a:latin typeface="Gotham HTF"/>
                  </a:rPr>
                  <a:t>APÓS</a:t>
                </a:r>
                <a:r>
                  <a:rPr lang="pt-BR" dirty="0">
                    <a:solidFill>
                      <a:prstClr val="black"/>
                    </a:solidFill>
                    <a:latin typeface="Gotham HTF"/>
                  </a:rPr>
                  <a:t> o treinamento</a:t>
                </a:r>
              </a:p>
            </p:txBody>
          </p:sp>
          <p:cxnSp>
            <p:nvCxnSpPr>
              <p:cNvPr id="93" name="Straight Connector 93">
                <a:extLst>
                  <a:ext uri="{FF2B5EF4-FFF2-40B4-BE49-F238E27FC236}">
                    <a16:creationId xmlns:a16="http://schemas.microsoft.com/office/drawing/2014/main" id="{70FBB7B8-41D7-FB14-B2E6-F173E50311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1653" y="4164816"/>
                <a:ext cx="2453228" cy="0"/>
              </a:xfrm>
              <a:prstGeom prst="line">
                <a:avLst/>
              </a:prstGeom>
              <a:ln w="28575">
                <a:solidFill>
                  <a:srgbClr val="ED26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4">
                <a:extLst>
                  <a:ext uri="{FF2B5EF4-FFF2-40B4-BE49-F238E27FC236}">
                    <a16:creationId xmlns:a16="http://schemas.microsoft.com/office/drawing/2014/main" id="{495AFEFD-409B-765A-DE0D-725C0F2A3CA4}"/>
                  </a:ext>
                </a:extLst>
              </p:cNvPr>
              <p:cNvSpPr/>
              <p:nvPr/>
            </p:nvSpPr>
            <p:spPr>
              <a:xfrm>
                <a:off x="6421000" y="3538663"/>
                <a:ext cx="2067636" cy="6463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r" defTabSz="685800"/>
                <a:r>
                  <a:rPr lang="pt-BR" b="1" dirty="0">
                    <a:solidFill>
                      <a:srgbClr val="ED265B"/>
                    </a:solidFill>
                    <a:latin typeface="Gotham HTF"/>
                  </a:rPr>
                  <a:t>3. Conjunto de Teste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02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Validation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– Processo de Validação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F2CAD17-F723-2A9B-C41C-BE358BC879F7}"/>
              </a:ext>
            </a:extLst>
          </p:cNvPr>
          <p:cNvGrpSpPr>
            <a:grpSpLocks noChangeAspect="1"/>
          </p:cNvGrpSpPr>
          <p:nvPr/>
        </p:nvGrpSpPr>
        <p:grpSpPr>
          <a:xfrm>
            <a:off x="107504" y="1160748"/>
            <a:ext cx="8928992" cy="4536504"/>
            <a:chOff x="895732" y="1981523"/>
            <a:chExt cx="6880762" cy="3495871"/>
          </a:xfrm>
        </p:grpSpPr>
        <p:sp>
          <p:nvSpPr>
            <p:cNvPr id="4" name="Arc 26">
              <a:extLst>
                <a:ext uri="{FF2B5EF4-FFF2-40B4-BE49-F238E27FC236}">
                  <a16:creationId xmlns:a16="http://schemas.microsoft.com/office/drawing/2014/main" id="{B204F2AF-EBBD-CFEF-5A44-28E5406A61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9777" y="2635627"/>
              <a:ext cx="1956668" cy="1956668"/>
            </a:xfrm>
            <a:prstGeom prst="arc">
              <a:avLst>
                <a:gd name="adj1" fmla="val 6337643"/>
                <a:gd name="adj2" fmla="val 0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" name="Arc 27">
              <a:extLst>
                <a:ext uri="{FF2B5EF4-FFF2-40B4-BE49-F238E27FC236}">
                  <a16:creationId xmlns:a16="http://schemas.microsoft.com/office/drawing/2014/main" id="{19637D7D-CB1D-FCDD-1E43-2873A0CAA6FD}"/>
                </a:ext>
              </a:extLst>
            </p:cNvPr>
            <p:cNvSpPr>
              <a:spLocks noChangeAspect="1"/>
            </p:cNvSpPr>
            <p:nvPr/>
          </p:nvSpPr>
          <p:spPr>
            <a:xfrm rot="7470034">
              <a:off x="1593073" y="2878924"/>
              <a:ext cx="1470074" cy="1470074"/>
            </a:xfrm>
            <a:prstGeom prst="arc">
              <a:avLst>
                <a:gd name="adj1" fmla="val 6337643"/>
                <a:gd name="adj2" fmla="val 0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6" name="Arc 28">
              <a:extLst>
                <a:ext uri="{FF2B5EF4-FFF2-40B4-BE49-F238E27FC236}">
                  <a16:creationId xmlns:a16="http://schemas.microsoft.com/office/drawing/2014/main" id="{8237DF21-96BD-2EED-0E0A-5071749C49C4}"/>
                </a:ext>
              </a:extLst>
            </p:cNvPr>
            <p:cNvSpPr>
              <a:spLocks noChangeAspect="1"/>
            </p:cNvSpPr>
            <p:nvPr/>
          </p:nvSpPr>
          <p:spPr>
            <a:xfrm rot="10507968">
              <a:off x="895732" y="2181582"/>
              <a:ext cx="2864758" cy="2864758"/>
            </a:xfrm>
            <a:prstGeom prst="arc">
              <a:avLst>
                <a:gd name="adj1" fmla="val 6337643"/>
                <a:gd name="adj2" fmla="val 0"/>
              </a:avLst>
            </a:prstGeom>
            <a:ln w="38100">
              <a:solidFill>
                <a:srgbClr val="ED26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7" name="Oval 31">
              <a:extLst>
                <a:ext uri="{FF2B5EF4-FFF2-40B4-BE49-F238E27FC236}">
                  <a16:creationId xmlns:a16="http://schemas.microsoft.com/office/drawing/2014/main" id="{5C74A91C-EC14-A1A2-FE18-088C43143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3004" y="2186744"/>
              <a:ext cx="319931" cy="3199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21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32">
              <a:extLst>
                <a:ext uri="{FF2B5EF4-FFF2-40B4-BE49-F238E27FC236}">
                  <a16:creationId xmlns:a16="http://schemas.microsoft.com/office/drawing/2014/main" id="{5FAADC17-1A60-1FCB-E7B2-27EA2790D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7024" y="3107160"/>
              <a:ext cx="319931" cy="3199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21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80E1F280-D511-738A-3367-6E10691DA6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3153" y="4149106"/>
              <a:ext cx="319931" cy="3199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21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4DA18277-7899-B7F7-9F18-19D7B504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7751" y="4848933"/>
              <a:ext cx="319931" cy="319931"/>
            </a:xfrm>
            <a:prstGeom prst="ellipse">
              <a:avLst/>
            </a:prstGeom>
            <a:solidFill>
              <a:srgbClr val="ED1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21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37">
              <a:extLst>
                <a:ext uri="{FF2B5EF4-FFF2-40B4-BE49-F238E27FC236}">
                  <a16:creationId xmlns:a16="http://schemas.microsoft.com/office/drawing/2014/main" id="{36006D6C-0CB1-46D0-F50B-A30214E8BBB8}"/>
                </a:ext>
              </a:extLst>
            </p:cNvPr>
            <p:cNvSpPr/>
            <p:nvPr/>
          </p:nvSpPr>
          <p:spPr bwMode="auto">
            <a:xfrm>
              <a:off x="3650439" y="1981523"/>
              <a:ext cx="4126055" cy="67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675" tIns="28575" rIns="66675" bIns="28575" rtlCol="0" anchor="ctr"/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b="1" kern="0" dirty="0">
                  <a:solidFill>
                    <a:srgbClr val="4472C4"/>
                  </a:solidFill>
                  <a:latin typeface="Gotham HTF"/>
                  <a:cs typeface="Arial" pitchFamily="34" charset="0"/>
                </a:rPr>
                <a:t>É um processo usado DURANTE o treinamento do modelo.</a:t>
              </a:r>
            </a:p>
          </p:txBody>
        </p:sp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3FBFB665-D83C-1B13-9452-7C16D2B99A39}"/>
                </a:ext>
              </a:extLst>
            </p:cNvPr>
            <p:cNvSpPr/>
            <p:nvPr/>
          </p:nvSpPr>
          <p:spPr bwMode="auto">
            <a:xfrm>
              <a:off x="4149749" y="2921148"/>
              <a:ext cx="3626745" cy="67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675" tIns="28575" rIns="66675" bIns="28575" rtlCol="0" anchor="ctr"/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b="1" kern="0" dirty="0">
                  <a:solidFill>
                    <a:srgbClr val="ED7D31"/>
                  </a:solidFill>
                  <a:latin typeface="Gotham HTF"/>
                  <a:cs typeface="Arial" pitchFamily="34" charset="0"/>
                </a:rPr>
                <a:t>Avalia o desempenho do modelo com um conjunto de dados separado.</a:t>
              </a:r>
            </a:p>
          </p:txBody>
        </p:sp>
        <p:sp>
          <p:nvSpPr>
            <p:cNvPr id="14" name="Rectangle 39">
              <a:extLst>
                <a:ext uri="{FF2B5EF4-FFF2-40B4-BE49-F238E27FC236}">
                  <a16:creationId xmlns:a16="http://schemas.microsoft.com/office/drawing/2014/main" id="{D972E2CC-91A6-1D65-7C12-E107267D37D7}"/>
                </a:ext>
              </a:extLst>
            </p:cNvPr>
            <p:cNvSpPr/>
            <p:nvPr/>
          </p:nvSpPr>
          <p:spPr bwMode="auto">
            <a:xfrm>
              <a:off x="3846955" y="3860773"/>
              <a:ext cx="3929539" cy="67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675" tIns="28575" rIns="66675" bIns="28575" rtlCol="0" anchor="ctr"/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b="1" kern="0" dirty="0">
                  <a:solidFill>
                    <a:srgbClr val="A5A5A5"/>
                  </a:solidFill>
                  <a:latin typeface="Gotham HTF"/>
                  <a:cs typeface="Arial" pitchFamily="34" charset="0"/>
                </a:rPr>
                <a:t>O Conjunto de Validação é uma porção do conjunto de dados total.</a:t>
              </a:r>
            </a:p>
          </p:txBody>
        </p:sp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EB6730C1-F585-73FA-D794-5AF31B2722B9}"/>
                </a:ext>
              </a:extLst>
            </p:cNvPr>
            <p:cNvSpPr/>
            <p:nvPr/>
          </p:nvSpPr>
          <p:spPr bwMode="auto">
            <a:xfrm>
              <a:off x="3142934" y="4800397"/>
              <a:ext cx="4433688" cy="67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675" tIns="28575" rIns="66675" bIns="28575" rtlCol="0" anchor="ctr"/>
            <a:lstStyle/>
            <a:p>
              <a:pPr defTabSz="685800" fontAlgn="base">
                <a:lnSpc>
                  <a:spcPct val="90000"/>
                </a:lnSpc>
                <a:defRPr/>
              </a:pPr>
              <a:r>
                <a:rPr lang="pt-BR" b="1" kern="0" dirty="0">
                  <a:solidFill>
                    <a:srgbClr val="ED265B"/>
                  </a:solidFill>
                  <a:latin typeface="Gotham HTF"/>
                  <a:cs typeface="Arial" pitchFamily="34" charset="0"/>
                </a:rPr>
                <a:t>NÃO é usado para treinar o modelo, para avaliar sua performance durante o treinamento.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9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Validation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– Importância</a:t>
            </a:r>
          </a:p>
        </p:txBody>
      </p:sp>
      <p:sp>
        <p:nvSpPr>
          <p:cNvPr id="158" name="STICKY_NOTE">
            <a:extLst>
              <a:ext uri="{FF2B5EF4-FFF2-40B4-BE49-F238E27FC236}">
                <a16:creationId xmlns:a16="http://schemas.microsoft.com/office/drawing/2014/main" id="{2B90F3E9-3DA2-EC42-FE4A-2970958202FF}"/>
              </a:ext>
            </a:extLst>
          </p:cNvPr>
          <p:cNvSpPr/>
          <p:nvPr/>
        </p:nvSpPr>
        <p:spPr>
          <a:xfrm rot="20961984">
            <a:off x="767758" y="2889391"/>
            <a:ext cx="2339321" cy="2337725"/>
          </a:xfrm>
          <a:prstGeom prst="foldedCorner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algn="ctr" defTabSz="685800">
              <a:defRPr/>
            </a:pPr>
            <a:r>
              <a:rPr lang="pt-BR" kern="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Avaliar a capacidade do modelo em generalizar os padrões aprendidos durante o treinamento</a:t>
            </a:r>
          </a:p>
        </p:txBody>
      </p:sp>
      <p:grpSp>
        <p:nvGrpSpPr>
          <p:cNvPr id="159" name="Group 19">
            <a:extLst>
              <a:ext uri="{FF2B5EF4-FFF2-40B4-BE49-F238E27FC236}">
                <a16:creationId xmlns:a16="http://schemas.microsoft.com/office/drawing/2014/main" id="{4F8658B6-437C-CFCA-44BD-B08A2AAA97F7}"/>
              </a:ext>
            </a:extLst>
          </p:cNvPr>
          <p:cNvGrpSpPr/>
          <p:nvPr/>
        </p:nvGrpSpPr>
        <p:grpSpPr>
          <a:xfrm rot="20961984">
            <a:off x="1240646" y="2776721"/>
            <a:ext cx="156137" cy="295778"/>
            <a:chOff x="7445829" y="2572203"/>
            <a:chExt cx="304800" cy="577397"/>
          </a:xfrm>
        </p:grpSpPr>
        <p:cxnSp>
          <p:nvCxnSpPr>
            <p:cNvPr id="160" name="Straight Connector 11">
              <a:extLst>
                <a:ext uri="{FF2B5EF4-FFF2-40B4-BE49-F238E27FC236}">
                  <a16:creationId xmlns:a16="http://schemas.microsoft.com/office/drawing/2014/main" id="{A901FCF3-740D-DA45-C818-E50A97E44A44}"/>
                </a:ext>
              </a:extLst>
            </p:cNvPr>
            <p:cNvCxnSpPr/>
            <p:nvPr/>
          </p:nvCxnSpPr>
          <p:spPr>
            <a:xfrm>
              <a:off x="7597693" y="2757714"/>
              <a:ext cx="152936" cy="391886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3">
              <a:extLst>
                <a:ext uri="{FF2B5EF4-FFF2-40B4-BE49-F238E27FC236}">
                  <a16:creationId xmlns:a16="http://schemas.microsoft.com/office/drawing/2014/main" id="{FF311C5F-87DD-6DF2-7CF9-6B6A713A6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829" y="2572203"/>
              <a:ext cx="291356" cy="291356"/>
            </a:xfrm>
            <a:prstGeom prst="ellipse">
              <a:avLst/>
            </a:prstGeom>
            <a:gradFill flip="none" rotWithShape="1">
              <a:gsLst>
                <a:gs pos="0">
                  <a:schemeClr val="lt1"/>
                </a:gs>
                <a:gs pos="12000">
                  <a:schemeClr val="accent1">
                    <a:lumMod val="0"/>
                    <a:lumOff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kern="0" dirty="0">
                <a:solidFill>
                  <a:sysClr val="windowText" lastClr="000000"/>
                </a:solidFill>
                <a:latin typeface="Gotham HTF"/>
              </a:endParaRPr>
            </a:p>
          </p:txBody>
        </p:sp>
      </p:grpSp>
      <p:sp>
        <p:nvSpPr>
          <p:cNvPr id="162" name="STICKY_NOTE">
            <a:extLst>
              <a:ext uri="{FF2B5EF4-FFF2-40B4-BE49-F238E27FC236}">
                <a16:creationId xmlns:a16="http://schemas.microsoft.com/office/drawing/2014/main" id="{DB326CC4-B42F-7A76-FE85-75F6EE96E7A8}"/>
              </a:ext>
            </a:extLst>
          </p:cNvPr>
          <p:cNvSpPr/>
          <p:nvPr/>
        </p:nvSpPr>
        <p:spPr>
          <a:xfrm rot="508204">
            <a:off x="3618293" y="2031813"/>
            <a:ext cx="2339321" cy="2337725"/>
          </a:xfrm>
          <a:prstGeom prst="foldedCorner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algn="ctr" defTabSz="685800">
              <a:defRPr/>
            </a:pPr>
            <a:r>
              <a:rPr lang="pt-BR" kern="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Ajustar os </a:t>
            </a:r>
            <a:r>
              <a:rPr lang="pt-BR" kern="0" dirty="0" err="1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hiperparâmetros</a:t>
            </a:r>
            <a:r>
              <a:rPr lang="pt-BR" kern="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 do modelo, com base no desempenho do conjunto de validação</a:t>
            </a:r>
          </a:p>
        </p:txBody>
      </p:sp>
      <p:grpSp>
        <p:nvGrpSpPr>
          <p:cNvPr id="163" name="Group 27">
            <a:extLst>
              <a:ext uri="{FF2B5EF4-FFF2-40B4-BE49-F238E27FC236}">
                <a16:creationId xmlns:a16="http://schemas.microsoft.com/office/drawing/2014/main" id="{2B59C0F5-541F-63CE-E7E8-84214506627B}"/>
              </a:ext>
            </a:extLst>
          </p:cNvPr>
          <p:cNvGrpSpPr/>
          <p:nvPr/>
        </p:nvGrpSpPr>
        <p:grpSpPr>
          <a:xfrm rot="21091796" flipH="1">
            <a:off x="4853206" y="1800908"/>
            <a:ext cx="156137" cy="295778"/>
            <a:chOff x="7445829" y="2572203"/>
            <a:chExt cx="304800" cy="577397"/>
          </a:xfrm>
        </p:grpSpPr>
        <p:cxnSp>
          <p:nvCxnSpPr>
            <p:cNvPr id="164" name="Straight Connector 28">
              <a:extLst>
                <a:ext uri="{FF2B5EF4-FFF2-40B4-BE49-F238E27FC236}">
                  <a16:creationId xmlns:a16="http://schemas.microsoft.com/office/drawing/2014/main" id="{6CA0EFB7-53E9-9951-2AB9-33200FF6DCCB}"/>
                </a:ext>
              </a:extLst>
            </p:cNvPr>
            <p:cNvCxnSpPr/>
            <p:nvPr/>
          </p:nvCxnSpPr>
          <p:spPr>
            <a:xfrm>
              <a:off x="7597693" y="2757714"/>
              <a:ext cx="152936" cy="391886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29">
              <a:extLst>
                <a:ext uri="{FF2B5EF4-FFF2-40B4-BE49-F238E27FC236}">
                  <a16:creationId xmlns:a16="http://schemas.microsoft.com/office/drawing/2014/main" id="{79D299DD-AFA5-9085-A057-1491A0F4D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829" y="2572203"/>
              <a:ext cx="291356" cy="291356"/>
            </a:xfrm>
            <a:prstGeom prst="ellipse">
              <a:avLst/>
            </a:prstGeom>
            <a:gradFill flip="none" rotWithShape="1">
              <a:gsLst>
                <a:gs pos="0">
                  <a:schemeClr val="lt1"/>
                </a:gs>
                <a:gs pos="15000">
                  <a:schemeClr val="accent1">
                    <a:lumMod val="0"/>
                    <a:lumOff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kern="0" dirty="0">
                <a:solidFill>
                  <a:sysClr val="windowText" lastClr="000000"/>
                </a:solidFill>
                <a:latin typeface="Gotham HTF"/>
              </a:endParaRPr>
            </a:p>
          </p:txBody>
        </p:sp>
      </p:grpSp>
      <p:sp>
        <p:nvSpPr>
          <p:cNvPr id="166" name="STICKY_NOTE">
            <a:extLst>
              <a:ext uri="{FF2B5EF4-FFF2-40B4-BE49-F238E27FC236}">
                <a16:creationId xmlns:a16="http://schemas.microsoft.com/office/drawing/2014/main" id="{9677B7AF-4A40-E634-43EF-4E38E96BA055}"/>
              </a:ext>
            </a:extLst>
          </p:cNvPr>
          <p:cNvSpPr/>
          <p:nvPr/>
        </p:nvSpPr>
        <p:spPr>
          <a:xfrm rot="21369907">
            <a:off x="6155218" y="3015966"/>
            <a:ext cx="2339321" cy="2337725"/>
          </a:xfrm>
          <a:prstGeom prst="foldedCorner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algn="ctr" defTabSz="685800">
              <a:defRPr/>
            </a:pPr>
            <a:r>
              <a:rPr lang="pt-BR" kern="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Evitar o </a:t>
            </a:r>
            <a:r>
              <a:rPr lang="pt-BR" kern="0" dirty="0" err="1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Overfitting</a:t>
            </a:r>
            <a:r>
              <a:rPr lang="pt-BR" kern="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Gotham HTF"/>
              </a:rPr>
              <a:t>, onde o modelo se ajusta excessivamente aos dados de treinamento</a:t>
            </a:r>
          </a:p>
        </p:txBody>
      </p:sp>
      <p:grpSp>
        <p:nvGrpSpPr>
          <p:cNvPr id="167" name="Group 32">
            <a:extLst>
              <a:ext uri="{FF2B5EF4-FFF2-40B4-BE49-F238E27FC236}">
                <a16:creationId xmlns:a16="http://schemas.microsoft.com/office/drawing/2014/main" id="{6CA763FC-00AD-7F9A-EA8B-081B927A4D61}"/>
              </a:ext>
            </a:extLst>
          </p:cNvPr>
          <p:cNvGrpSpPr/>
          <p:nvPr/>
        </p:nvGrpSpPr>
        <p:grpSpPr>
          <a:xfrm rot="21369907">
            <a:off x="6766660" y="2838025"/>
            <a:ext cx="156137" cy="295778"/>
            <a:chOff x="7445829" y="2572203"/>
            <a:chExt cx="304800" cy="577397"/>
          </a:xfrm>
        </p:grpSpPr>
        <p:cxnSp>
          <p:nvCxnSpPr>
            <p:cNvPr id="168" name="Straight Connector 33">
              <a:extLst>
                <a:ext uri="{FF2B5EF4-FFF2-40B4-BE49-F238E27FC236}">
                  <a16:creationId xmlns:a16="http://schemas.microsoft.com/office/drawing/2014/main" id="{20A93992-0B53-4D37-EDA3-B345E3A8F5DB}"/>
                </a:ext>
              </a:extLst>
            </p:cNvPr>
            <p:cNvCxnSpPr/>
            <p:nvPr/>
          </p:nvCxnSpPr>
          <p:spPr>
            <a:xfrm>
              <a:off x="7597693" y="2757714"/>
              <a:ext cx="152936" cy="391886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34">
              <a:extLst>
                <a:ext uri="{FF2B5EF4-FFF2-40B4-BE49-F238E27FC236}">
                  <a16:creationId xmlns:a16="http://schemas.microsoft.com/office/drawing/2014/main" id="{A708D8A6-8EF5-4A92-AB29-6797C2907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829" y="2572203"/>
              <a:ext cx="291356" cy="291356"/>
            </a:xfrm>
            <a:prstGeom prst="ellipse">
              <a:avLst/>
            </a:prstGeom>
            <a:gradFill flip="none" rotWithShape="1">
              <a:gsLst>
                <a:gs pos="0">
                  <a:schemeClr val="lt1"/>
                </a:gs>
                <a:gs pos="24000">
                  <a:schemeClr val="accent1">
                    <a:lumMod val="0"/>
                    <a:lumOff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kern="0" dirty="0">
                <a:solidFill>
                  <a:sysClr val="windowText" lastClr="000000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24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Dropout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EFB80A4D-7064-1655-177D-339EB01E65EC}"/>
              </a:ext>
            </a:extLst>
          </p:cNvPr>
          <p:cNvSpPr/>
          <p:nvPr/>
        </p:nvSpPr>
        <p:spPr bwMode="auto">
          <a:xfrm>
            <a:off x="562898" y="5324245"/>
            <a:ext cx="7612685" cy="1129091"/>
          </a:xfrm>
          <a:prstGeom prst="roundRect">
            <a:avLst>
              <a:gd name="adj" fmla="val 3139"/>
            </a:avLst>
          </a:prstGeom>
          <a:solidFill>
            <a:schemeClr val="lt1"/>
          </a:solidFill>
          <a:ln w="9525" cap="flat" cmpd="sng" algn="ctr">
            <a:solidFill>
              <a:srgbClr val="D9D9D9"/>
            </a:solidFill>
            <a:prstDash val="solid"/>
            <a:headEnd/>
            <a:tailEnd/>
          </a:ln>
          <a:effectLst>
            <a:outerShdw blurRad="101600" dist="25400" dir="5400000" sx="101000" sy="101000" rotWithShape="0">
              <a:prstClr val="black">
                <a:alpha val="15000"/>
              </a:prstClr>
            </a:outerShdw>
          </a:effectLst>
        </p:spPr>
        <p:txBody>
          <a:bodyPr wrap="square" lIns="405000" tIns="27000" rIns="69056" bIns="27000" rtlCol="0" anchor="ctr" anchorCtr="0">
            <a:noAutofit/>
          </a:bodyPr>
          <a:lstStyle/>
          <a:p>
            <a:pPr marL="342892" lvl="1" algn="ctr" defTabSz="350036">
              <a:lnSpc>
                <a:spcPct val="90000"/>
              </a:lnSpc>
              <a:spcAft>
                <a:spcPct val="15000"/>
              </a:spcAft>
              <a:buClr>
                <a:srgbClr val="557799"/>
              </a:buClr>
              <a:buSzPct val="110000"/>
              <a:defRPr/>
            </a:pPr>
            <a:r>
              <a:rPr lang="pt-BR" b="1" kern="0" dirty="0">
                <a:solidFill>
                  <a:srgbClr val="ED7D31"/>
                </a:solidFill>
                <a:latin typeface="Gotham HTF"/>
              </a:rPr>
              <a:t>Nem sempre dá certo, e alguns autores até são contra o uso de </a:t>
            </a:r>
            <a:r>
              <a:rPr lang="pt-BR" b="1" kern="0" dirty="0" err="1">
                <a:solidFill>
                  <a:srgbClr val="ED7D31"/>
                </a:solidFill>
                <a:latin typeface="Gotham HTF"/>
              </a:rPr>
              <a:t>Dropout</a:t>
            </a:r>
            <a:r>
              <a:rPr lang="pt-BR" b="1" kern="0" dirty="0">
                <a:solidFill>
                  <a:srgbClr val="ED7D31"/>
                </a:solidFill>
                <a:latin typeface="Gotham HTF"/>
              </a:rPr>
              <a:t>.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51FC0C5B-4432-8907-DF9A-3A17A1402DAF}"/>
              </a:ext>
            </a:extLst>
          </p:cNvPr>
          <p:cNvSpPr/>
          <p:nvPr/>
        </p:nvSpPr>
        <p:spPr bwMode="auto">
          <a:xfrm>
            <a:off x="562898" y="836712"/>
            <a:ext cx="7612685" cy="1129091"/>
          </a:xfrm>
          <a:prstGeom prst="roundRect">
            <a:avLst>
              <a:gd name="adj" fmla="val 3139"/>
            </a:avLst>
          </a:prstGeom>
          <a:solidFill>
            <a:schemeClr val="lt1"/>
          </a:solidFill>
          <a:ln w="9525" cap="flat" cmpd="sng" algn="ctr">
            <a:solidFill>
              <a:srgbClr val="D9D9D9"/>
            </a:solidFill>
            <a:prstDash val="solid"/>
            <a:headEnd/>
            <a:tailEnd/>
          </a:ln>
          <a:effectLst>
            <a:outerShdw blurRad="101600" dist="25400" dir="5400000" sx="101000" sy="101000" rotWithShape="0">
              <a:prstClr val="black">
                <a:alpha val="15000"/>
              </a:prstClr>
            </a:outerShdw>
          </a:effectLst>
        </p:spPr>
        <p:txBody>
          <a:bodyPr wrap="square" lIns="405000" tIns="27000" rIns="69056" bIns="27000" rtlCol="0" anchor="ctr" anchorCtr="0">
            <a:noAutofit/>
          </a:bodyPr>
          <a:lstStyle/>
          <a:p>
            <a:pPr marL="342892" lvl="1" algn="ctr" defTabSz="350036">
              <a:lnSpc>
                <a:spcPct val="90000"/>
              </a:lnSpc>
              <a:spcAft>
                <a:spcPct val="15000"/>
              </a:spcAft>
              <a:buClr>
                <a:srgbClr val="557799"/>
              </a:buClr>
              <a:buSzPct val="110000"/>
              <a:defRPr/>
            </a:pPr>
            <a:r>
              <a:rPr lang="pt-BR" b="1" kern="0" dirty="0">
                <a:solidFill>
                  <a:srgbClr val="4472C4"/>
                </a:solidFill>
                <a:latin typeface="Gotham HTF"/>
              </a:rPr>
              <a:t>Consistem em, aleatoriamente, ignorar alguns neurônios da rede durante o processo de treinamento para prevenir que a Rede Neural se especialize demais nos dados de treinamento, evitando o </a:t>
            </a:r>
            <a:r>
              <a:rPr lang="pt-BR" b="1" kern="0" dirty="0" err="1">
                <a:solidFill>
                  <a:srgbClr val="4472C4"/>
                </a:solidFill>
                <a:latin typeface="Gotham HTF"/>
              </a:rPr>
              <a:t>Overfitting</a:t>
            </a:r>
            <a:endParaRPr lang="pt-BR" b="1" kern="0" dirty="0">
              <a:solidFill>
                <a:srgbClr val="4472C4"/>
              </a:solidFill>
              <a:latin typeface="Gotham HTF"/>
            </a:endParaRPr>
          </a:p>
          <a:p>
            <a:pPr marL="342892" lvl="1" algn="ctr" defTabSz="350036">
              <a:lnSpc>
                <a:spcPct val="90000"/>
              </a:lnSpc>
              <a:spcAft>
                <a:spcPct val="15000"/>
              </a:spcAft>
              <a:buClr>
                <a:srgbClr val="557799"/>
              </a:buClr>
              <a:buSzPct val="110000"/>
              <a:defRPr/>
            </a:pPr>
            <a:r>
              <a:rPr lang="pt-BR" b="1" kern="0" dirty="0">
                <a:solidFill>
                  <a:srgbClr val="4472C4"/>
                </a:solidFill>
                <a:latin typeface="Gotham HTF"/>
              </a:rPr>
              <a:t>Normalmente, usamos um </a:t>
            </a:r>
            <a:r>
              <a:rPr lang="pt-BR" b="1" kern="0" dirty="0" err="1">
                <a:solidFill>
                  <a:srgbClr val="4472C4"/>
                </a:solidFill>
                <a:latin typeface="Gotham HTF"/>
              </a:rPr>
              <a:t>Dropout</a:t>
            </a:r>
            <a:r>
              <a:rPr lang="pt-BR" b="1" kern="0" dirty="0">
                <a:solidFill>
                  <a:srgbClr val="4472C4"/>
                </a:solidFill>
                <a:latin typeface="Gotham HTF"/>
              </a:rPr>
              <a:t> de 20 a 30%.</a:t>
            </a:r>
          </a:p>
        </p:txBody>
      </p:sp>
      <p:grpSp>
        <p:nvGrpSpPr>
          <p:cNvPr id="11" name="Group 70">
            <a:extLst>
              <a:ext uri="{FF2B5EF4-FFF2-40B4-BE49-F238E27FC236}">
                <a16:creationId xmlns:a16="http://schemas.microsoft.com/office/drawing/2014/main" id="{C93ED8EA-C06A-1B1F-7A0E-207AEF2260AF}"/>
              </a:ext>
            </a:extLst>
          </p:cNvPr>
          <p:cNvGrpSpPr/>
          <p:nvPr/>
        </p:nvGrpSpPr>
        <p:grpSpPr>
          <a:xfrm rot="16200000">
            <a:off x="280460" y="5664300"/>
            <a:ext cx="823156" cy="448983"/>
            <a:chOff x="4500313" y="1207563"/>
            <a:chExt cx="1097541" cy="598642"/>
          </a:xfrm>
        </p:grpSpPr>
        <p:sp>
          <p:nvSpPr>
            <p:cNvPr id="12" name="Rectangle: Rounded Corners 71">
              <a:extLst>
                <a:ext uri="{FF2B5EF4-FFF2-40B4-BE49-F238E27FC236}">
                  <a16:creationId xmlns:a16="http://schemas.microsoft.com/office/drawing/2014/main" id="{A1F6983D-5810-BCD8-1D9E-BA0C1210F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136" y="1207563"/>
              <a:ext cx="1011692" cy="598642"/>
            </a:xfrm>
            <a:prstGeom prst="roundRect">
              <a:avLst>
                <a:gd name="adj" fmla="val 71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3" name="Partial Circle 72">
              <a:extLst>
                <a:ext uri="{FF2B5EF4-FFF2-40B4-BE49-F238E27FC236}">
                  <a16:creationId xmlns:a16="http://schemas.microsoft.com/office/drawing/2014/main" id="{033E40FB-0773-D6C0-4EF0-1C3991D25E4D}"/>
                </a:ext>
              </a:extLst>
            </p:cNvPr>
            <p:cNvSpPr>
              <a:spLocks/>
            </p:cNvSpPr>
            <p:nvPr/>
          </p:nvSpPr>
          <p:spPr>
            <a:xfrm rot="10800000">
              <a:off x="5476352" y="1208067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Partial Circle 73">
              <a:extLst>
                <a:ext uri="{FF2B5EF4-FFF2-40B4-BE49-F238E27FC236}">
                  <a16:creationId xmlns:a16="http://schemas.microsoft.com/office/drawing/2014/main" id="{5024B371-9E57-692C-87AF-82B2C4F42AE9}"/>
                </a:ext>
              </a:extLst>
            </p:cNvPr>
            <p:cNvSpPr>
              <a:spLocks/>
            </p:cNvSpPr>
            <p:nvPr/>
          </p:nvSpPr>
          <p:spPr>
            <a:xfrm rot="10800000" flipH="1">
              <a:off x="4500313" y="1208066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66">
            <a:extLst>
              <a:ext uri="{FF2B5EF4-FFF2-40B4-BE49-F238E27FC236}">
                <a16:creationId xmlns:a16="http://schemas.microsoft.com/office/drawing/2014/main" id="{D2CB5A23-3E94-61B5-8608-7D166DA61995}"/>
              </a:ext>
            </a:extLst>
          </p:cNvPr>
          <p:cNvGrpSpPr/>
          <p:nvPr/>
        </p:nvGrpSpPr>
        <p:grpSpPr>
          <a:xfrm rot="16200000">
            <a:off x="280457" y="1176767"/>
            <a:ext cx="823156" cy="448982"/>
            <a:chOff x="4500313" y="1207563"/>
            <a:chExt cx="1097541" cy="598642"/>
          </a:xfrm>
        </p:grpSpPr>
        <p:sp>
          <p:nvSpPr>
            <p:cNvPr id="27" name="Rectangle: Rounded Corners 67">
              <a:extLst>
                <a:ext uri="{FF2B5EF4-FFF2-40B4-BE49-F238E27FC236}">
                  <a16:creationId xmlns:a16="http://schemas.microsoft.com/office/drawing/2014/main" id="{1CDB61D5-5C14-46A1-3633-264FCEB02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136" y="1207563"/>
              <a:ext cx="1011692" cy="598642"/>
            </a:xfrm>
            <a:prstGeom prst="roundRect">
              <a:avLst>
                <a:gd name="adj" fmla="val 71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28" name="Partial Circle 68">
              <a:extLst>
                <a:ext uri="{FF2B5EF4-FFF2-40B4-BE49-F238E27FC236}">
                  <a16:creationId xmlns:a16="http://schemas.microsoft.com/office/drawing/2014/main" id="{6535F71C-1BC8-216C-E791-F92756355C22}"/>
                </a:ext>
              </a:extLst>
            </p:cNvPr>
            <p:cNvSpPr>
              <a:spLocks/>
            </p:cNvSpPr>
            <p:nvPr/>
          </p:nvSpPr>
          <p:spPr>
            <a:xfrm rot="10800000">
              <a:off x="5476352" y="1208067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Partial Circle 69">
              <a:extLst>
                <a:ext uri="{FF2B5EF4-FFF2-40B4-BE49-F238E27FC236}">
                  <a16:creationId xmlns:a16="http://schemas.microsoft.com/office/drawing/2014/main" id="{23FD9780-868D-FA8D-F139-7BEE79BAF667}"/>
                </a:ext>
              </a:extLst>
            </p:cNvPr>
            <p:cNvSpPr>
              <a:spLocks/>
            </p:cNvSpPr>
            <p:nvPr/>
          </p:nvSpPr>
          <p:spPr>
            <a:xfrm rot="10800000" flipH="1">
              <a:off x="4500313" y="1208066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A6B44AD-9CB8-639E-22B7-94F018AC0D20}"/>
              </a:ext>
            </a:extLst>
          </p:cNvPr>
          <p:cNvGrpSpPr>
            <a:grpSpLocks noChangeAspect="1"/>
          </p:cNvGrpSpPr>
          <p:nvPr/>
        </p:nvGrpSpPr>
        <p:grpSpPr>
          <a:xfrm>
            <a:off x="1469933" y="2086765"/>
            <a:ext cx="5798613" cy="3168352"/>
            <a:chOff x="1543965" y="548680"/>
            <a:chExt cx="6844459" cy="3739800"/>
          </a:xfrm>
        </p:grpSpPr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2C18C3F-8078-D1E9-9757-F75CA156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965" y="548680"/>
              <a:ext cx="6301967" cy="3433383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2E8EE79-7D26-5077-605F-71CF14614E55}"/>
                </a:ext>
              </a:extLst>
            </p:cNvPr>
            <p:cNvSpPr txBox="1"/>
            <p:nvPr/>
          </p:nvSpPr>
          <p:spPr>
            <a:xfrm>
              <a:off x="1547664" y="3958466"/>
              <a:ext cx="6840760" cy="330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Gotham HTF"/>
                </a:rPr>
                <a:t>Fonte: </a:t>
              </a:r>
              <a:r>
                <a:rPr lang="en-US" sz="1000" b="0" i="0" dirty="0">
                  <a:effectLst/>
                  <a:latin typeface="Gotham HTF"/>
                </a:rPr>
                <a:t>Srivastava et al. in </a:t>
              </a:r>
              <a:r>
                <a:rPr lang="en-US" sz="1000" b="0" i="0" u="none" strike="noStrike" dirty="0">
                  <a:effectLst/>
                  <a:latin typeface="Gotham HTF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Dropout: A Simple Way to Prevent Neural Networks from Overfitting</a:t>
              </a:r>
              <a:endParaRPr lang="pt-BR" sz="10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3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Batch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Normalization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C305239-9FC3-05A6-4D8A-A3CA8A9FC3D2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>
            <a:off x="524753" y="4598042"/>
            <a:ext cx="8094495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8">
            <a:extLst>
              <a:ext uri="{FF2B5EF4-FFF2-40B4-BE49-F238E27FC236}">
                <a16:creationId xmlns:a16="http://schemas.microsoft.com/office/drawing/2014/main" id="{4898C71C-C27A-19E3-82FA-95417BD97C9B}"/>
              </a:ext>
            </a:extLst>
          </p:cNvPr>
          <p:cNvSpPr/>
          <p:nvPr/>
        </p:nvSpPr>
        <p:spPr>
          <a:xfrm>
            <a:off x="1363904" y="4243409"/>
            <a:ext cx="685800" cy="685800"/>
          </a:xfrm>
          <a:prstGeom prst="ellipse">
            <a:avLst/>
          </a:prstGeom>
          <a:solidFill>
            <a:schemeClr val="lt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val 95">
            <a:extLst>
              <a:ext uri="{FF2B5EF4-FFF2-40B4-BE49-F238E27FC236}">
                <a16:creationId xmlns:a16="http://schemas.microsoft.com/office/drawing/2014/main" id="{C2E6BFF0-6A3D-59D1-B891-B04F5B6937C0}"/>
              </a:ext>
            </a:extLst>
          </p:cNvPr>
          <p:cNvSpPr/>
          <p:nvPr/>
        </p:nvSpPr>
        <p:spPr>
          <a:xfrm>
            <a:off x="4229100" y="4243409"/>
            <a:ext cx="685800" cy="685800"/>
          </a:xfrm>
          <a:prstGeom prst="ellipse">
            <a:avLst/>
          </a:prstGeom>
          <a:solidFill>
            <a:schemeClr val="lt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96">
            <a:extLst>
              <a:ext uri="{FF2B5EF4-FFF2-40B4-BE49-F238E27FC236}">
                <a16:creationId xmlns:a16="http://schemas.microsoft.com/office/drawing/2014/main" id="{11171A5D-DB5A-B49B-B58B-F594FF3742CA}"/>
              </a:ext>
            </a:extLst>
          </p:cNvPr>
          <p:cNvSpPr/>
          <p:nvPr/>
        </p:nvSpPr>
        <p:spPr>
          <a:xfrm>
            <a:off x="7094296" y="4243409"/>
            <a:ext cx="685800" cy="685800"/>
          </a:xfrm>
          <a:prstGeom prst="ellipse">
            <a:avLst/>
          </a:prstGeom>
          <a:solidFill>
            <a:schemeClr val="lt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1A79352E-63F9-6AC6-B1CB-46B12BE81746}"/>
              </a:ext>
            </a:extLst>
          </p:cNvPr>
          <p:cNvSpPr>
            <a:spLocks noChangeAspect="1"/>
          </p:cNvSpPr>
          <p:nvPr/>
        </p:nvSpPr>
        <p:spPr>
          <a:xfrm>
            <a:off x="432080" y="4551706"/>
            <a:ext cx="92673" cy="9267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4BA76A4C-F29B-D705-FC4B-F2EC00D8896E}"/>
              </a:ext>
            </a:extLst>
          </p:cNvPr>
          <p:cNvSpPr>
            <a:spLocks noChangeAspect="1"/>
          </p:cNvSpPr>
          <p:nvPr/>
        </p:nvSpPr>
        <p:spPr>
          <a:xfrm>
            <a:off x="3161135" y="4551706"/>
            <a:ext cx="92673" cy="9267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40F30C2D-654F-E307-112E-E138BB85BE57}"/>
              </a:ext>
            </a:extLst>
          </p:cNvPr>
          <p:cNvSpPr>
            <a:spLocks noChangeAspect="1"/>
          </p:cNvSpPr>
          <p:nvPr/>
        </p:nvSpPr>
        <p:spPr>
          <a:xfrm>
            <a:off x="5890191" y="4551706"/>
            <a:ext cx="92673" cy="9267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EC0A202-03C1-E7F3-435A-E7B7BE6057D6}"/>
              </a:ext>
            </a:extLst>
          </p:cNvPr>
          <p:cNvSpPr>
            <a:spLocks noChangeAspect="1"/>
          </p:cNvSpPr>
          <p:nvPr/>
        </p:nvSpPr>
        <p:spPr>
          <a:xfrm>
            <a:off x="8619248" y="4551706"/>
            <a:ext cx="92673" cy="9267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80">
            <a:extLst>
              <a:ext uri="{FF2B5EF4-FFF2-40B4-BE49-F238E27FC236}">
                <a16:creationId xmlns:a16="http://schemas.microsoft.com/office/drawing/2014/main" id="{4334B6B5-8AE7-93A5-5490-5D12223011FB}"/>
              </a:ext>
            </a:extLst>
          </p:cNvPr>
          <p:cNvSpPr/>
          <p:nvPr/>
        </p:nvSpPr>
        <p:spPr>
          <a:xfrm>
            <a:off x="-6803" y="4076699"/>
            <a:ext cx="3051000" cy="54000"/>
          </a:xfrm>
          <a:prstGeom prst="rect">
            <a:avLst/>
          </a:prstGeom>
          <a:solidFill>
            <a:srgbClr val="ED7D3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81">
            <a:extLst>
              <a:ext uri="{FF2B5EF4-FFF2-40B4-BE49-F238E27FC236}">
                <a16:creationId xmlns:a16="http://schemas.microsoft.com/office/drawing/2014/main" id="{63937ED2-9DEF-0161-758E-6F9AED02B901}"/>
              </a:ext>
            </a:extLst>
          </p:cNvPr>
          <p:cNvSpPr/>
          <p:nvPr/>
        </p:nvSpPr>
        <p:spPr>
          <a:xfrm>
            <a:off x="3044198" y="4076699"/>
            <a:ext cx="3051000" cy="54000"/>
          </a:xfrm>
          <a:prstGeom prst="rect">
            <a:avLst/>
          </a:prstGeom>
          <a:solidFill>
            <a:srgbClr val="ED145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82">
            <a:extLst>
              <a:ext uri="{FF2B5EF4-FFF2-40B4-BE49-F238E27FC236}">
                <a16:creationId xmlns:a16="http://schemas.microsoft.com/office/drawing/2014/main" id="{E0D9949C-242B-E978-AFAE-5BCAD347F50D}"/>
              </a:ext>
            </a:extLst>
          </p:cNvPr>
          <p:cNvSpPr/>
          <p:nvPr/>
        </p:nvSpPr>
        <p:spPr>
          <a:xfrm>
            <a:off x="6095198" y="4076699"/>
            <a:ext cx="3051000" cy="54000"/>
          </a:xfrm>
          <a:prstGeom prst="rect">
            <a:avLst/>
          </a:prstGeom>
          <a:solidFill>
            <a:srgbClr val="4472C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85">
            <a:extLst>
              <a:ext uri="{FF2B5EF4-FFF2-40B4-BE49-F238E27FC236}">
                <a16:creationId xmlns:a16="http://schemas.microsoft.com/office/drawing/2014/main" id="{217E6D05-3513-8A49-9471-1E6087413042}"/>
              </a:ext>
            </a:extLst>
          </p:cNvPr>
          <p:cNvSpPr txBox="1"/>
          <p:nvPr/>
        </p:nvSpPr>
        <p:spPr>
          <a:xfrm>
            <a:off x="432080" y="4975545"/>
            <a:ext cx="2597014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srgbClr val="EA6D49"/>
                </a:solidFill>
                <a:latin typeface="Calibri" panose="020F0502020204030204"/>
              </a:rPr>
              <a:t>Técnica para normalizar as ativações intermediárias durante o treinamento </a:t>
            </a:r>
          </a:p>
        </p:txBody>
      </p:sp>
      <p:sp>
        <p:nvSpPr>
          <p:cNvPr id="26" name="TextBox 99">
            <a:extLst>
              <a:ext uri="{FF2B5EF4-FFF2-40B4-BE49-F238E27FC236}">
                <a16:creationId xmlns:a16="http://schemas.microsoft.com/office/drawing/2014/main" id="{416E470F-467E-7C59-1D36-4AD341AF6B37}"/>
              </a:ext>
            </a:extLst>
          </p:cNvPr>
          <p:cNvSpPr txBox="1"/>
          <p:nvPr/>
        </p:nvSpPr>
        <p:spPr>
          <a:xfrm>
            <a:off x="3274953" y="4975545"/>
            <a:ext cx="25970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srgbClr val="ED265B"/>
                </a:solidFill>
                <a:latin typeface="Calibri" panose="020F0502020204030204"/>
              </a:rPr>
              <a:t>Ajusta as ativações em cada camada para ter uma média zero e uma variância unitária em relação aos valores das ativações</a:t>
            </a:r>
          </a:p>
        </p:txBody>
      </p:sp>
      <p:sp>
        <p:nvSpPr>
          <p:cNvPr id="29" name="TextBox 102">
            <a:extLst>
              <a:ext uri="{FF2B5EF4-FFF2-40B4-BE49-F238E27FC236}">
                <a16:creationId xmlns:a16="http://schemas.microsoft.com/office/drawing/2014/main" id="{3228509A-5A77-6568-563B-EA63402E63D0}"/>
              </a:ext>
            </a:extLst>
          </p:cNvPr>
          <p:cNvSpPr txBox="1"/>
          <p:nvPr/>
        </p:nvSpPr>
        <p:spPr>
          <a:xfrm>
            <a:off x="6138689" y="4975545"/>
            <a:ext cx="2597014" cy="11310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srgbClr val="4472C4"/>
                </a:solidFill>
                <a:latin typeface="Calibri" panose="020F0502020204030204"/>
              </a:rPr>
              <a:t>É realizada adicionando uma camada de Batch </a:t>
            </a:r>
            <a:r>
              <a:rPr lang="pt-BR" sz="1350" b="1" kern="0" dirty="0" err="1">
                <a:solidFill>
                  <a:srgbClr val="4472C4"/>
                </a:solidFill>
                <a:latin typeface="Calibri" panose="020F0502020204030204"/>
              </a:rPr>
              <a:t>Normalization</a:t>
            </a:r>
            <a:r>
              <a:rPr lang="pt-BR" sz="1350" b="1" kern="0" dirty="0">
                <a:solidFill>
                  <a:srgbClr val="4472C4"/>
                </a:solidFill>
                <a:latin typeface="Calibri" panose="020F0502020204030204"/>
              </a:rPr>
              <a:t> após as camadas de convolução ou após as camadas densas da rede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BF085F9-6692-CC7B-E9B2-16D38422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" y="1121782"/>
            <a:ext cx="8878554" cy="29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Batch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Normalization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5" name="Secteurs 2">
            <a:extLst>
              <a:ext uri="{FF2B5EF4-FFF2-40B4-BE49-F238E27FC236}">
                <a16:creationId xmlns:a16="http://schemas.microsoft.com/office/drawing/2014/main" id="{545AE5A1-D4B8-05A7-9152-DA314129A514}"/>
              </a:ext>
            </a:extLst>
          </p:cNvPr>
          <p:cNvSpPr>
            <a:spLocks noChangeAspect="1"/>
          </p:cNvSpPr>
          <p:nvPr/>
        </p:nvSpPr>
        <p:spPr>
          <a:xfrm>
            <a:off x="8458549" y="3475625"/>
            <a:ext cx="1336430" cy="1336430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90" rIns="405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endParaRPr lang="pt-BR" sz="135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Block Arc 135">
            <a:extLst>
              <a:ext uri="{FF2B5EF4-FFF2-40B4-BE49-F238E27FC236}">
                <a16:creationId xmlns:a16="http://schemas.microsoft.com/office/drawing/2014/main" id="{2CB3B56B-44AE-0603-136A-3C4A786A1F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7240814" y="2249388"/>
            <a:ext cx="3771900" cy="3771900"/>
          </a:xfrm>
          <a:prstGeom prst="blockArc">
            <a:avLst>
              <a:gd name="adj1" fmla="val 0"/>
              <a:gd name="adj2" fmla="val 3600000"/>
              <a:gd name="adj3" fmla="val 33000"/>
            </a:avLst>
          </a:prstGeom>
          <a:solidFill>
            <a:schemeClr val="accent2"/>
          </a:solidFill>
          <a:ln w="25400">
            <a:solidFill>
              <a:schemeClr val="l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9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7" name="Block Arc 136">
            <a:extLst>
              <a:ext uri="{FF2B5EF4-FFF2-40B4-BE49-F238E27FC236}">
                <a16:creationId xmlns:a16="http://schemas.microsoft.com/office/drawing/2014/main" id="{50C7D436-D9C7-4055-A5B7-0EEF4F7C5AC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7240814" y="2249388"/>
            <a:ext cx="3771900" cy="3771900"/>
          </a:xfrm>
          <a:prstGeom prst="blockArc">
            <a:avLst>
              <a:gd name="adj1" fmla="val 3600000"/>
              <a:gd name="adj2" fmla="val 7200000"/>
              <a:gd name="adj3" fmla="val 33000"/>
            </a:avLst>
          </a:prstGeom>
          <a:solidFill>
            <a:schemeClr val="accent2"/>
          </a:solidFill>
          <a:ln w="25400">
            <a:solidFill>
              <a:schemeClr val="l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9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8" name="Block Arc 137">
            <a:extLst>
              <a:ext uri="{FF2B5EF4-FFF2-40B4-BE49-F238E27FC236}">
                <a16:creationId xmlns:a16="http://schemas.microsoft.com/office/drawing/2014/main" id="{ECED8693-7111-C396-B1F0-EA65F04BA1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7240814" y="2249388"/>
            <a:ext cx="3771900" cy="3771900"/>
          </a:xfrm>
          <a:prstGeom prst="blockArc">
            <a:avLst>
              <a:gd name="adj1" fmla="val 7200000"/>
              <a:gd name="adj2" fmla="val 10800000"/>
              <a:gd name="adj3" fmla="val 33000"/>
            </a:avLst>
          </a:prstGeom>
          <a:solidFill>
            <a:schemeClr val="accent2"/>
          </a:solidFill>
          <a:ln w="25400">
            <a:solidFill>
              <a:schemeClr val="l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9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9" name="Block Arc 1">
            <a:extLst>
              <a:ext uri="{FF2B5EF4-FFF2-40B4-BE49-F238E27FC236}">
                <a16:creationId xmlns:a16="http://schemas.microsoft.com/office/drawing/2014/main" id="{440D9F29-BAF7-C936-DEAE-E31A4AD3D2A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7240814" y="2249388"/>
            <a:ext cx="3771900" cy="3771900"/>
          </a:xfrm>
          <a:prstGeom prst="blockArc">
            <a:avLst>
              <a:gd name="adj1" fmla="val 0"/>
              <a:gd name="adj2" fmla="val 3600000"/>
              <a:gd name="adj3" fmla="val 15500"/>
            </a:avLst>
          </a:prstGeom>
          <a:solidFill>
            <a:schemeClr val="accent1"/>
          </a:solidFill>
          <a:ln w="25400">
            <a:solidFill>
              <a:schemeClr val="l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9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0" name="Block Arc 67">
            <a:extLst>
              <a:ext uri="{FF2B5EF4-FFF2-40B4-BE49-F238E27FC236}">
                <a16:creationId xmlns:a16="http://schemas.microsoft.com/office/drawing/2014/main" id="{8A3EB6DC-C0FC-6DB0-8212-A3025A6511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7240814" y="2249388"/>
            <a:ext cx="3771900" cy="3771900"/>
          </a:xfrm>
          <a:prstGeom prst="blockArc">
            <a:avLst>
              <a:gd name="adj1" fmla="val 3600000"/>
              <a:gd name="adj2" fmla="val 7200000"/>
              <a:gd name="adj3" fmla="val 15500"/>
            </a:avLst>
          </a:prstGeom>
          <a:solidFill>
            <a:schemeClr val="accent1"/>
          </a:solidFill>
          <a:ln w="25400">
            <a:solidFill>
              <a:schemeClr val="l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9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1" name="Block Arc 81">
            <a:extLst>
              <a:ext uri="{FF2B5EF4-FFF2-40B4-BE49-F238E27FC236}">
                <a16:creationId xmlns:a16="http://schemas.microsoft.com/office/drawing/2014/main" id="{6B1C5EBD-A21F-BBC5-AE85-154CA491B64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7240814" y="2249388"/>
            <a:ext cx="3771900" cy="3771900"/>
          </a:xfrm>
          <a:prstGeom prst="blockArc">
            <a:avLst>
              <a:gd name="adj1" fmla="val 7200000"/>
              <a:gd name="adj2" fmla="val 10800000"/>
              <a:gd name="adj3" fmla="val 15500"/>
            </a:avLst>
          </a:prstGeom>
          <a:solidFill>
            <a:schemeClr val="accent1"/>
          </a:solidFill>
          <a:ln w="25400">
            <a:solidFill>
              <a:schemeClr val="l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900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42" name="Fix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05A7E44-FDAF-B5A0-BD9A-6D634C2218AB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8439327" y="4811880"/>
            <a:ext cx="452536" cy="388716"/>
            <a:chOff x="2921003" y="1704979"/>
            <a:chExt cx="866777" cy="744538"/>
          </a:xfrm>
          <a:solidFill>
            <a:schemeClr val="lt1"/>
          </a:solidFill>
        </p:grpSpPr>
        <p:sp>
          <p:nvSpPr>
            <p:cNvPr id="43" name="Freeform 726">
              <a:extLst>
                <a:ext uri="{FF2B5EF4-FFF2-40B4-BE49-F238E27FC236}">
                  <a16:creationId xmlns:a16="http://schemas.microsoft.com/office/drawing/2014/main" id="{606872AF-F337-A504-65C8-18422AAB12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3" y="1727204"/>
              <a:ext cx="527051" cy="528638"/>
            </a:xfrm>
            <a:custGeom>
              <a:avLst/>
              <a:gdLst>
                <a:gd name="T0" fmla="*/ 367 w 742"/>
                <a:gd name="T1" fmla="*/ 198 h 741"/>
                <a:gd name="T2" fmla="*/ 364 w 742"/>
                <a:gd name="T3" fmla="*/ 202 h 741"/>
                <a:gd name="T4" fmla="*/ 202 w 742"/>
                <a:gd name="T5" fmla="*/ 364 h 741"/>
                <a:gd name="T6" fmla="*/ 198 w 742"/>
                <a:gd name="T7" fmla="*/ 367 h 741"/>
                <a:gd name="T8" fmla="*/ 167 w 742"/>
                <a:gd name="T9" fmla="*/ 366 h 741"/>
                <a:gd name="T10" fmla="*/ 167 w 742"/>
                <a:gd name="T11" fmla="*/ 363 h 741"/>
                <a:gd name="T12" fmla="*/ 362 w 742"/>
                <a:gd name="T13" fmla="*/ 167 h 741"/>
                <a:gd name="T14" fmla="*/ 366 w 742"/>
                <a:gd name="T15" fmla="*/ 168 h 741"/>
                <a:gd name="T16" fmla="*/ 367 w 742"/>
                <a:gd name="T17" fmla="*/ 171 h 741"/>
                <a:gd name="T18" fmla="*/ 367 w 742"/>
                <a:gd name="T19" fmla="*/ 198 h 741"/>
                <a:gd name="T20" fmla="*/ 734 w 742"/>
                <a:gd name="T21" fmla="*/ 157 h 741"/>
                <a:gd name="T22" fmla="*/ 659 w 742"/>
                <a:gd name="T23" fmla="*/ 81 h 741"/>
                <a:gd name="T24" fmla="*/ 636 w 742"/>
                <a:gd name="T25" fmla="*/ 81 h 741"/>
                <a:gd name="T26" fmla="*/ 573 w 742"/>
                <a:gd name="T27" fmla="*/ 121 h 741"/>
                <a:gd name="T28" fmla="*/ 494 w 742"/>
                <a:gd name="T29" fmla="*/ 88 h 741"/>
                <a:gd name="T30" fmla="*/ 478 w 742"/>
                <a:gd name="T31" fmla="*/ 16 h 741"/>
                <a:gd name="T32" fmla="*/ 461 w 742"/>
                <a:gd name="T33" fmla="*/ 0 h 741"/>
                <a:gd name="T34" fmla="*/ 354 w 742"/>
                <a:gd name="T35" fmla="*/ 0 h 741"/>
                <a:gd name="T36" fmla="*/ 338 w 742"/>
                <a:gd name="T37" fmla="*/ 16 h 741"/>
                <a:gd name="T38" fmla="*/ 322 w 742"/>
                <a:gd name="T39" fmla="*/ 88 h 741"/>
                <a:gd name="T40" fmla="*/ 242 w 742"/>
                <a:gd name="T41" fmla="*/ 121 h 741"/>
                <a:gd name="T42" fmla="*/ 180 w 742"/>
                <a:gd name="T43" fmla="*/ 81 h 741"/>
                <a:gd name="T44" fmla="*/ 157 w 742"/>
                <a:gd name="T45" fmla="*/ 81 h 741"/>
                <a:gd name="T46" fmla="*/ 81 w 742"/>
                <a:gd name="T47" fmla="*/ 157 h 741"/>
                <a:gd name="T48" fmla="*/ 81 w 742"/>
                <a:gd name="T49" fmla="*/ 180 h 741"/>
                <a:gd name="T50" fmla="*/ 121 w 742"/>
                <a:gd name="T51" fmla="*/ 242 h 741"/>
                <a:gd name="T52" fmla="*/ 88 w 742"/>
                <a:gd name="T53" fmla="*/ 322 h 741"/>
                <a:gd name="T54" fmla="*/ 16 w 742"/>
                <a:gd name="T55" fmla="*/ 338 h 741"/>
                <a:gd name="T56" fmla="*/ 0 w 742"/>
                <a:gd name="T57" fmla="*/ 354 h 741"/>
                <a:gd name="T58" fmla="*/ 0 w 742"/>
                <a:gd name="T59" fmla="*/ 462 h 741"/>
                <a:gd name="T60" fmla="*/ 16 w 742"/>
                <a:gd name="T61" fmla="*/ 478 h 741"/>
                <a:gd name="T62" fmla="*/ 88 w 742"/>
                <a:gd name="T63" fmla="*/ 494 h 741"/>
                <a:gd name="T64" fmla="*/ 121 w 742"/>
                <a:gd name="T65" fmla="*/ 573 h 741"/>
                <a:gd name="T66" fmla="*/ 81 w 742"/>
                <a:gd name="T67" fmla="*/ 636 h 741"/>
                <a:gd name="T68" fmla="*/ 81 w 742"/>
                <a:gd name="T69" fmla="*/ 659 h 741"/>
                <a:gd name="T70" fmla="*/ 157 w 742"/>
                <a:gd name="T71" fmla="*/ 735 h 741"/>
                <a:gd name="T72" fmla="*/ 180 w 742"/>
                <a:gd name="T73" fmla="*/ 734 h 741"/>
                <a:gd name="T74" fmla="*/ 242 w 742"/>
                <a:gd name="T75" fmla="*/ 695 h 741"/>
                <a:gd name="T76" fmla="*/ 295 w 742"/>
                <a:gd name="T77" fmla="*/ 719 h 741"/>
                <a:gd name="T78" fmla="*/ 334 w 742"/>
                <a:gd name="T79" fmla="*/ 642 h 741"/>
                <a:gd name="T80" fmla="*/ 167 w 742"/>
                <a:gd name="T81" fmla="*/ 453 h 741"/>
                <a:gd name="T82" fmla="*/ 167 w 742"/>
                <a:gd name="T83" fmla="*/ 450 h 741"/>
                <a:gd name="T84" fmla="*/ 171 w 742"/>
                <a:gd name="T85" fmla="*/ 449 h 741"/>
                <a:gd name="T86" fmla="*/ 202 w 742"/>
                <a:gd name="T87" fmla="*/ 452 h 741"/>
                <a:gd name="T88" fmla="*/ 380 w 742"/>
                <a:gd name="T89" fmla="*/ 620 h 741"/>
                <a:gd name="T90" fmla="*/ 384 w 742"/>
                <a:gd name="T91" fmla="*/ 597 h 741"/>
                <a:gd name="T92" fmla="*/ 402 w 742"/>
                <a:gd name="T93" fmla="*/ 555 h 741"/>
                <a:gd name="T94" fmla="*/ 260 w 742"/>
                <a:gd name="T95" fmla="*/ 408 h 741"/>
                <a:gd name="T96" fmla="*/ 408 w 742"/>
                <a:gd name="T97" fmla="*/ 260 h 741"/>
                <a:gd name="T98" fmla="*/ 555 w 742"/>
                <a:gd name="T99" fmla="*/ 402 h 741"/>
                <a:gd name="T100" fmla="*/ 614 w 742"/>
                <a:gd name="T101" fmla="*/ 364 h 741"/>
                <a:gd name="T102" fmla="*/ 452 w 742"/>
                <a:gd name="T103" fmla="*/ 202 h 741"/>
                <a:gd name="T104" fmla="*/ 448 w 742"/>
                <a:gd name="T105" fmla="*/ 171 h 741"/>
                <a:gd name="T106" fmla="*/ 450 w 742"/>
                <a:gd name="T107" fmla="*/ 168 h 741"/>
                <a:gd name="T108" fmla="*/ 453 w 742"/>
                <a:gd name="T109" fmla="*/ 167 h 741"/>
                <a:gd name="T110" fmla="*/ 648 w 742"/>
                <a:gd name="T111" fmla="*/ 359 h 741"/>
                <a:gd name="T112" fmla="*/ 720 w 742"/>
                <a:gd name="T113" fmla="*/ 295 h 741"/>
                <a:gd name="T114" fmla="*/ 695 w 742"/>
                <a:gd name="T115" fmla="*/ 242 h 741"/>
                <a:gd name="T116" fmla="*/ 737 w 742"/>
                <a:gd name="T117" fmla="*/ 177 h 741"/>
                <a:gd name="T118" fmla="*/ 734 w 742"/>
                <a:gd name="T119" fmla="*/ 15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2" h="741">
                  <a:moveTo>
                    <a:pt x="367" y="198"/>
                  </a:moveTo>
                  <a:cubicBezTo>
                    <a:pt x="367" y="200"/>
                    <a:pt x="366" y="201"/>
                    <a:pt x="364" y="202"/>
                  </a:cubicBezTo>
                  <a:cubicBezTo>
                    <a:pt x="283" y="219"/>
                    <a:pt x="219" y="283"/>
                    <a:pt x="202" y="364"/>
                  </a:cubicBezTo>
                  <a:cubicBezTo>
                    <a:pt x="201" y="366"/>
                    <a:pt x="200" y="367"/>
                    <a:pt x="198" y="367"/>
                  </a:cubicBezTo>
                  <a:lnTo>
                    <a:pt x="167" y="366"/>
                  </a:lnTo>
                  <a:cubicBezTo>
                    <a:pt x="167" y="365"/>
                    <a:pt x="166" y="364"/>
                    <a:pt x="167" y="363"/>
                  </a:cubicBezTo>
                  <a:cubicBezTo>
                    <a:pt x="185" y="264"/>
                    <a:pt x="264" y="185"/>
                    <a:pt x="362" y="167"/>
                  </a:cubicBezTo>
                  <a:cubicBezTo>
                    <a:pt x="364" y="167"/>
                    <a:pt x="365" y="167"/>
                    <a:pt x="366" y="168"/>
                  </a:cubicBezTo>
                  <a:cubicBezTo>
                    <a:pt x="367" y="168"/>
                    <a:pt x="367" y="170"/>
                    <a:pt x="367" y="171"/>
                  </a:cubicBezTo>
                  <a:lnTo>
                    <a:pt x="367" y="198"/>
                  </a:lnTo>
                  <a:close/>
                  <a:moveTo>
                    <a:pt x="734" y="157"/>
                  </a:moveTo>
                  <a:lnTo>
                    <a:pt x="659" y="81"/>
                  </a:lnTo>
                  <a:cubicBezTo>
                    <a:pt x="652" y="75"/>
                    <a:pt x="642" y="75"/>
                    <a:pt x="636" y="81"/>
                  </a:cubicBezTo>
                  <a:lnTo>
                    <a:pt x="573" y="121"/>
                  </a:lnTo>
                  <a:cubicBezTo>
                    <a:pt x="549" y="106"/>
                    <a:pt x="522" y="95"/>
                    <a:pt x="494" y="88"/>
                  </a:cubicBezTo>
                  <a:lnTo>
                    <a:pt x="478" y="16"/>
                  </a:lnTo>
                  <a:cubicBezTo>
                    <a:pt x="478" y="7"/>
                    <a:pt x="470" y="0"/>
                    <a:pt x="461" y="0"/>
                  </a:cubicBezTo>
                  <a:lnTo>
                    <a:pt x="354" y="0"/>
                  </a:lnTo>
                  <a:cubicBezTo>
                    <a:pt x="345" y="0"/>
                    <a:pt x="338" y="7"/>
                    <a:pt x="338" y="16"/>
                  </a:cubicBezTo>
                  <a:lnTo>
                    <a:pt x="322" y="88"/>
                  </a:lnTo>
                  <a:cubicBezTo>
                    <a:pt x="294" y="95"/>
                    <a:pt x="267" y="106"/>
                    <a:pt x="242" y="121"/>
                  </a:cubicBezTo>
                  <a:lnTo>
                    <a:pt x="180" y="81"/>
                  </a:lnTo>
                  <a:cubicBezTo>
                    <a:pt x="174" y="75"/>
                    <a:pt x="163" y="75"/>
                    <a:pt x="157" y="81"/>
                  </a:cubicBezTo>
                  <a:lnTo>
                    <a:pt x="81" y="157"/>
                  </a:lnTo>
                  <a:cubicBezTo>
                    <a:pt x="75" y="163"/>
                    <a:pt x="75" y="174"/>
                    <a:pt x="81" y="180"/>
                  </a:cubicBezTo>
                  <a:lnTo>
                    <a:pt x="121" y="242"/>
                  </a:lnTo>
                  <a:cubicBezTo>
                    <a:pt x="106" y="267"/>
                    <a:pt x="95" y="294"/>
                    <a:pt x="88" y="322"/>
                  </a:cubicBezTo>
                  <a:lnTo>
                    <a:pt x="16" y="338"/>
                  </a:lnTo>
                  <a:cubicBezTo>
                    <a:pt x="7" y="338"/>
                    <a:pt x="0" y="346"/>
                    <a:pt x="0" y="354"/>
                  </a:cubicBezTo>
                  <a:lnTo>
                    <a:pt x="0" y="462"/>
                  </a:lnTo>
                  <a:cubicBezTo>
                    <a:pt x="0" y="470"/>
                    <a:pt x="7" y="478"/>
                    <a:pt x="16" y="478"/>
                  </a:cubicBezTo>
                  <a:lnTo>
                    <a:pt x="88" y="494"/>
                  </a:lnTo>
                  <a:cubicBezTo>
                    <a:pt x="95" y="522"/>
                    <a:pt x="106" y="549"/>
                    <a:pt x="121" y="573"/>
                  </a:cubicBezTo>
                  <a:lnTo>
                    <a:pt x="81" y="636"/>
                  </a:lnTo>
                  <a:cubicBezTo>
                    <a:pt x="75" y="642"/>
                    <a:pt x="75" y="652"/>
                    <a:pt x="81" y="659"/>
                  </a:cubicBezTo>
                  <a:lnTo>
                    <a:pt x="157" y="735"/>
                  </a:lnTo>
                  <a:cubicBezTo>
                    <a:pt x="163" y="741"/>
                    <a:pt x="174" y="741"/>
                    <a:pt x="180" y="734"/>
                  </a:cubicBezTo>
                  <a:lnTo>
                    <a:pt x="242" y="695"/>
                  </a:lnTo>
                  <a:cubicBezTo>
                    <a:pt x="259" y="705"/>
                    <a:pt x="276" y="713"/>
                    <a:pt x="295" y="719"/>
                  </a:cubicBezTo>
                  <a:cubicBezTo>
                    <a:pt x="301" y="686"/>
                    <a:pt x="318" y="657"/>
                    <a:pt x="334" y="642"/>
                  </a:cubicBezTo>
                  <a:cubicBezTo>
                    <a:pt x="249" y="615"/>
                    <a:pt x="183" y="542"/>
                    <a:pt x="167" y="453"/>
                  </a:cubicBezTo>
                  <a:cubicBezTo>
                    <a:pt x="166" y="452"/>
                    <a:pt x="167" y="451"/>
                    <a:pt x="167" y="450"/>
                  </a:cubicBezTo>
                  <a:cubicBezTo>
                    <a:pt x="168" y="449"/>
                    <a:pt x="169" y="449"/>
                    <a:pt x="171" y="449"/>
                  </a:cubicBezTo>
                  <a:lnTo>
                    <a:pt x="202" y="452"/>
                  </a:lnTo>
                  <a:cubicBezTo>
                    <a:pt x="219" y="533"/>
                    <a:pt x="283" y="599"/>
                    <a:pt x="380" y="620"/>
                  </a:cubicBezTo>
                  <a:lnTo>
                    <a:pt x="384" y="597"/>
                  </a:lnTo>
                  <a:cubicBezTo>
                    <a:pt x="388" y="580"/>
                    <a:pt x="394" y="566"/>
                    <a:pt x="402" y="555"/>
                  </a:cubicBezTo>
                  <a:cubicBezTo>
                    <a:pt x="323" y="552"/>
                    <a:pt x="260" y="488"/>
                    <a:pt x="260" y="408"/>
                  </a:cubicBezTo>
                  <a:cubicBezTo>
                    <a:pt x="260" y="326"/>
                    <a:pt x="326" y="260"/>
                    <a:pt x="408" y="260"/>
                  </a:cubicBezTo>
                  <a:cubicBezTo>
                    <a:pt x="488" y="260"/>
                    <a:pt x="552" y="323"/>
                    <a:pt x="555" y="402"/>
                  </a:cubicBezTo>
                  <a:cubicBezTo>
                    <a:pt x="570" y="382"/>
                    <a:pt x="590" y="369"/>
                    <a:pt x="614" y="364"/>
                  </a:cubicBezTo>
                  <a:cubicBezTo>
                    <a:pt x="597" y="283"/>
                    <a:pt x="533" y="219"/>
                    <a:pt x="452" y="202"/>
                  </a:cubicBezTo>
                  <a:lnTo>
                    <a:pt x="448" y="171"/>
                  </a:lnTo>
                  <a:cubicBezTo>
                    <a:pt x="448" y="170"/>
                    <a:pt x="449" y="168"/>
                    <a:pt x="450" y="168"/>
                  </a:cubicBezTo>
                  <a:cubicBezTo>
                    <a:pt x="451" y="167"/>
                    <a:pt x="452" y="167"/>
                    <a:pt x="453" y="167"/>
                  </a:cubicBezTo>
                  <a:cubicBezTo>
                    <a:pt x="551" y="185"/>
                    <a:pt x="629" y="262"/>
                    <a:pt x="648" y="359"/>
                  </a:cubicBezTo>
                  <a:lnTo>
                    <a:pt x="720" y="295"/>
                  </a:lnTo>
                  <a:cubicBezTo>
                    <a:pt x="713" y="277"/>
                    <a:pt x="705" y="259"/>
                    <a:pt x="695" y="242"/>
                  </a:cubicBezTo>
                  <a:lnTo>
                    <a:pt x="737" y="177"/>
                  </a:lnTo>
                  <a:cubicBezTo>
                    <a:pt x="742" y="170"/>
                    <a:pt x="741" y="164"/>
                    <a:pt x="734" y="1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727">
              <a:extLst>
                <a:ext uri="{FF2B5EF4-FFF2-40B4-BE49-F238E27FC236}">
                  <a16:creationId xmlns:a16="http://schemas.microsoft.com/office/drawing/2014/main" id="{FB5273B1-F153-A266-6DAC-11E3F5F50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1541" y="1704979"/>
              <a:ext cx="357188" cy="403225"/>
            </a:xfrm>
            <a:custGeom>
              <a:avLst/>
              <a:gdLst>
                <a:gd name="T0" fmla="*/ 194 w 502"/>
                <a:gd name="T1" fmla="*/ 421 h 568"/>
                <a:gd name="T2" fmla="*/ 166 w 502"/>
                <a:gd name="T3" fmla="*/ 286 h 568"/>
                <a:gd name="T4" fmla="*/ 270 w 502"/>
                <a:gd name="T5" fmla="*/ 263 h 568"/>
                <a:gd name="T6" fmla="*/ 277 w 502"/>
                <a:gd name="T7" fmla="*/ 298 h 568"/>
                <a:gd name="T8" fmla="*/ 213 w 502"/>
                <a:gd name="T9" fmla="*/ 312 h 568"/>
                <a:gd name="T10" fmla="*/ 227 w 502"/>
                <a:gd name="T11" fmla="*/ 380 h 568"/>
                <a:gd name="T12" fmla="*/ 292 w 502"/>
                <a:gd name="T13" fmla="*/ 366 h 568"/>
                <a:gd name="T14" fmla="*/ 298 w 502"/>
                <a:gd name="T15" fmla="*/ 399 h 568"/>
                <a:gd name="T16" fmla="*/ 194 w 502"/>
                <a:gd name="T17" fmla="*/ 421 h 568"/>
                <a:gd name="T18" fmla="*/ 502 w 502"/>
                <a:gd name="T19" fmla="*/ 115 h 568"/>
                <a:gd name="T20" fmla="*/ 303 w 502"/>
                <a:gd name="T21" fmla="*/ 0 h 568"/>
                <a:gd name="T22" fmla="*/ 235 w 502"/>
                <a:gd name="T23" fmla="*/ 8 h 568"/>
                <a:gd name="T24" fmla="*/ 71 w 502"/>
                <a:gd name="T25" fmla="*/ 347 h 568"/>
                <a:gd name="T26" fmla="*/ 0 w 502"/>
                <a:gd name="T27" fmla="*/ 411 h 568"/>
                <a:gd name="T28" fmla="*/ 111 w 502"/>
                <a:gd name="T29" fmla="*/ 568 h 568"/>
                <a:gd name="T30" fmla="*/ 189 w 502"/>
                <a:gd name="T31" fmla="*/ 482 h 568"/>
                <a:gd name="T32" fmla="*/ 397 w 502"/>
                <a:gd name="T33" fmla="*/ 449 h 568"/>
                <a:gd name="T34" fmla="*/ 334 w 502"/>
                <a:gd name="T35" fmla="*/ 151 h 568"/>
                <a:gd name="T36" fmla="*/ 502 w 502"/>
                <a:gd name="T37" fmla="*/ 11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2" h="568">
                  <a:moveTo>
                    <a:pt x="194" y="421"/>
                  </a:moveTo>
                  <a:lnTo>
                    <a:pt x="166" y="286"/>
                  </a:lnTo>
                  <a:lnTo>
                    <a:pt x="270" y="263"/>
                  </a:lnTo>
                  <a:lnTo>
                    <a:pt x="277" y="298"/>
                  </a:lnTo>
                  <a:lnTo>
                    <a:pt x="213" y="312"/>
                  </a:lnTo>
                  <a:lnTo>
                    <a:pt x="227" y="380"/>
                  </a:lnTo>
                  <a:lnTo>
                    <a:pt x="292" y="366"/>
                  </a:lnTo>
                  <a:lnTo>
                    <a:pt x="298" y="399"/>
                  </a:lnTo>
                  <a:lnTo>
                    <a:pt x="194" y="421"/>
                  </a:lnTo>
                  <a:close/>
                  <a:moveTo>
                    <a:pt x="502" y="115"/>
                  </a:moveTo>
                  <a:cubicBezTo>
                    <a:pt x="502" y="115"/>
                    <a:pt x="451" y="0"/>
                    <a:pt x="303" y="0"/>
                  </a:cubicBezTo>
                  <a:cubicBezTo>
                    <a:pt x="282" y="0"/>
                    <a:pt x="260" y="3"/>
                    <a:pt x="235" y="8"/>
                  </a:cubicBezTo>
                  <a:cubicBezTo>
                    <a:pt x="45" y="48"/>
                    <a:pt x="102" y="266"/>
                    <a:pt x="71" y="347"/>
                  </a:cubicBezTo>
                  <a:lnTo>
                    <a:pt x="0" y="411"/>
                  </a:lnTo>
                  <a:cubicBezTo>
                    <a:pt x="33" y="473"/>
                    <a:pt x="79" y="536"/>
                    <a:pt x="111" y="568"/>
                  </a:cubicBezTo>
                  <a:lnTo>
                    <a:pt x="189" y="482"/>
                  </a:lnTo>
                  <a:cubicBezTo>
                    <a:pt x="290" y="461"/>
                    <a:pt x="397" y="449"/>
                    <a:pt x="397" y="449"/>
                  </a:cubicBezTo>
                  <a:lnTo>
                    <a:pt x="334" y="151"/>
                  </a:lnTo>
                  <a:lnTo>
                    <a:pt x="502" y="115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 728">
              <a:extLst>
                <a:ext uri="{FF2B5EF4-FFF2-40B4-BE49-F238E27FC236}">
                  <a16:creationId xmlns:a16="http://schemas.microsoft.com/office/drawing/2014/main" id="{F4B86495-282C-B0B5-0430-D7BEC0424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42" y="1884366"/>
              <a:ext cx="96838" cy="93663"/>
            </a:xfrm>
            <a:custGeom>
              <a:avLst/>
              <a:gdLst>
                <a:gd name="T0" fmla="*/ 21 w 138"/>
                <a:gd name="T1" fmla="*/ 130 h 130"/>
                <a:gd name="T2" fmla="*/ 138 w 138"/>
                <a:gd name="T3" fmla="*/ 0 h 130"/>
                <a:gd name="T4" fmla="*/ 0 w 138"/>
                <a:gd name="T5" fmla="*/ 31 h 130"/>
                <a:gd name="T6" fmla="*/ 21 w 138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0">
                  <a:moveTo>
                    <a:pt x="21" y="130"/>
                  </a:moveTo>
                  <a:cubicBezTo>
                    <a:pt x="21" y="130"/>
                    <a:pt x="112" y="103"/>
                    <a:pt x="138" y="0"/>
                  </a:cubicBezTo>
                  <a:lnTo>
                    <a:pt x="0" y="31"/>
                  </a:lnTo>
                  <a:lnTo>
                    <a:pt x="21" y="13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729">
              <a:extLst>
                <a:ext uri="{FF2B5EF4-FFF2-40B4-BE49-F238E27FC236}">
                  <a16:creationId xmlns:a16="http://schemas.microsoft.com/office/drawing/2014/main" id="{A9A89815-1A98-DC7D-01D5-6E2D44489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6" y="2195517"/>
              <a:ext cx="120650" cy="157163"/>
            </a:xfrm>
            <a:custGeom>
              <a:avLst/>
              <a:gdLst>
                <a:gd name="T0" fmla="*/ 168 w 168"/>
                <a:gd name="T1" fmla="*/ 202 h 222"/>
                <a:gd name="T2" fmla="*/ 152 w 168"/>
                <a:gd name="T3" fmla="*/ 184 h 222"/>
                <a:gd name="T4" fmla="*/ 51 w 168"/>
                <a:gd name="T5" fmla="*/ 0 h 222"/>
                <a:gd name="T6" fmla="*/ 34 w 168"/>
                <a:gd name="T7" fmla="*/ 15 h 222"/>
                <a:gd name="T8" fmla="*/ 7 w 168"/>
                <a:gd name="T9" fmla="*/ 113 h 222"/>
                <a:gd name="T10" fmla="*/ 42 w 168"/>
                <a:gd name="T11" fmla="*/ 175 h 222"/>
                <a:gd name="T12" fmla="*/ 168 w 168"/>
                <a:gd name="T13" fmla="*/ 20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22">
                  <a:moveTo>
                    <a:pt x="168" y="202"/>
                  </a:moveTo>
                  <a:cubicBezTo>
                    <a:pt x="163" y="197"/>
                    <a:pt x="157" y="190"/>
                    <a:pt x="152" y="184"/>
                  </a:cubicBezTo>
                  <a:cubicBezTo>
                    <a:pt x="116" y="146"/>
                    <a:pt x="61" y="85"/>
                    <a:pt x="51" y="0"/>
                  </a:cubicBezTo>
                  <a:lnTo>
                    <a:pt x="34" y="15"/>
                  </a:lnTo>
                  <a:cubicBezTo>
                    <a:pt x="8" y="43"/>
                    <a:pt x="0" y="80"/>
                    <a:pt x="7" y="113"/>
                  </a:cubicBezTo>
                  <a:cubicBezTo>
                    <a:pt x="12" y="136"/>
                    <a:pt x="24" y="158"/>
                    <a:pt x="42" y="175"/>
                  </a:cubicBezTo>
                  <a:cubicBezTo>
                    <a:pt x="71" y="203"/>
                    <a:pt x="118" y="222"/>
                    <a:pt x="168" y="2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 730">
              <a:extLst>
                <a:ext uri="{FF2B5EF4-FFF2-40B4-BE49-F238E27FC236}">
                  <a16:creationId xmlns:a16="http://schemas.microsoft.com/office/drawing/2014/main" id="{6D7B1743-B287-18AD-D016-94206076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9" y="2016129"/>
              <a:ext cx="354013" cy="433388"/>
            </a:xfrm>
            <a:custGeom>
              <a:avLst/>
              <a:gdLst>
                <a:gd name="T0" fmla="*/ 439 w 497"/>
                <a:gd name="T1" fmla="*/ 148 h 609"/>
                <a:gd name="T2" fmla="*/ 467 w 497"/>
                <a:gd name="T3" fmla="*/ 328 h 609"/>
                <a:gd name="T4" fmla="*/ 493 w 497"/>
                <a:gd name="T5" fmla="*/ 455 h 609"/>
                <a:gd name="T6" fmla="*/ 490 w 497"/>
                <a:gd name="T7" fmla="*/ 472 h 609"/>
                <a:gd name="T8" fmla="*/ 311 w 497"/>
                <a:gd name="T9" fmla="*/ 604 h 609"/>
                <a:gd name="T10" fmla="*/ 293 w 497"/>
                <a:gd name="T11" fmla="*/ 601 h 609"/>
                <a:gd name="T12" fmla="*/ 110 w 497"/>
                <a:gd name="T13" fmla="*/ 426 h 609"/>
                <a:gd name="T14" fmla="*/ 9 w 497"/>
                <a:gd name="T15" fmla="*/ 207 h 609"/>
                <a:gd name="T16" fmla="*/ 57 w 497"/>
                <a:gd name="T17" fmla="*/ 155 h 609"/>
                <a:gd name="T18" fmla="*/ 117 w 497"/>
                <a:gd name="T19" fmla="*/ 95 h 609"/>
                <a:gd name="T20" fmla="*/ 165 w 497"/>
                <a:gd name="T21" fmla="*/ 40 h 609"/>
                <a:gd name="T22" fmla="*/ 216 w 497"/>
                <a:gd name="T23" fmla="*/ 0 h 609"/>
                <a:gd name="T24" fmla="*/ 240 w 497"/>
                <a:gd name="T25" fmla="*/ 4 h 609"/>
                <a:gd name="T26" fmla="*/ 364 w 497"/>
                <a:gd name="T27" fmla="*/ 173 h 609"/>
                <a:gd name="T28" fmla="*/ 390 w 497"/>
                <a:gd name="T29" fmla="*/ 185 h 609"/>
                <a:gd name="T30" fmla="*/ 415 w 497"/>
                <a:gd name="T31" fmla="*/ 168 h 609"/>
                <a:gd name="T32" fmla="*/ 439 w 497"/>
                <a:gd name="T33" fmla="*/ 14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7" h="609">
                  <a:moveTo>
                    <a:pt x="439" y="148"/>
                  </a:moveTo>
                  <a:cubicBezTo>
                    <a:pt x="491" y="154"/>
                    <a:pt x="473" y="275"/>
                    <a:pt x="467" y="328"/>
                  </a:cubicBezTo>
                  <a:cubicBezTo>
                    <a:pt x="461" y="384"/>
                    <a:pt x="464" y="420"/>
                    <a:pt x="493" y="455"/>
                  </a:cubicBezTo>
                  <a:cubicBezTo>
                    <a:pt x="497" y="460"/>
                    <a:pt x="496" y="468"/>
                    <a:pt x="490" y="472"/>
                  </a:cubicBezTo>
                  <a:lnTo>
                    <a:pt x="311" y="604"/>
                  </a:lnTo>
                  <a:cubicBezTo>
                    <a:pt x="307" y="607"/>
                    <a:pt x="300" y="609"/>
                    <a:pt x="293" y="601"/>
                  </a:cubicBezTo>
                  <a:cubicBezTo>
                    <a:pt x="229" y="514"/>
                    <a:pt x="160" y="474"/>
                    <a:pt x="110" y="426"/>
                  </a:cubicBezTo>
                  <a:cubicBezTo>
                    <a:pt x="70" y="388"/>
                    <a:pt x="0" y="312"/>
                    <a:pt x="9" y="207"/>
                  </a:cubicBezTo>
                  <a:cubicBezTo>
                    <a:pt x="13" y="172"/>
                    <a:pt x="37" y="156"/>
                    <a:pt x="57" y="155"/>
                  </a:cubicBezTo>
                  <a:cubicBezTo>
                    <a:pt x="58" y="148"/>
                    <a:pt x="65" y="102"/>
                    <a:pt x="117" y="95"/>
                  </a:cubicBezTo>
                  <a:cubicBezTo>
                    <a:pt x="119" y="58"/>
                    <a:pt x="144" y="41"/>
                    <a:pt x="165" y="40"/>
                  </a:cubicBezTo>
                  <a:cubicBezTo>
                    <a:pt x="175" y="10"/>
                    <a:pt x="195" y="0"/>
                    <a:pt x="216" y="0"/>
                  </a:cubicBezTo>
                  <a:cubicBezTo>
                    <a:pt x="224" y="0"/>
                    <a:pt x="232" y="1"/>
                    <a:pt x="240" y="4"/>
                  </a:cubicBezTo>
                  <a:cubicBezTo>
                    <a:pt x="281" y="81"/>
                    <a:pt x="333" y="142"/>
                    <a:pt x="364" y="173"/>
                  </a:cubicBezTo>
                  <a:cubicBezTo>
                    <a:pt x="373" y="181"/>
                    <a:pt x="382" y="185"/>
                    <a:pt x="390" y="185"/>
                  </a:cubicBezTo>
                  <a:cubicBezTo>
                    <a:pt x="399" y="185"/>
                    <a:pt x="409" y="180"/>
                    <a:pt x="415" y="168"/>
                  </a:cubicBezTo>
                  <a:cubicBezTo>
                    <a:pt x="425" y="149"/>
                    <a:pt x="432" y="148"/>
                    <a:pt x="439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Friend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E10513E5-96F8-CFB8-2EC7-2B7A962F8938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8411526" y="3161750"/>
            <a:ext cx="519856" cy="278119"/>
            <a:chOff x="3733800" y="4573588"/>
            <a:chExt cx="1020763" cy="546100"/>
          </a:xfrm>
          <a:solidFill>
            <a:schemeClr val="lt1"/>
          </a:solidFill>
        </p:grpSpPr>
        <p:sp>
          <p:nvSpPr>
            <p:cNvPr id="49" name="Oval 209">
              <a:extLst>
                <a:ext uri="{FF2B5EF4-FFF2-40B4-BE49-F238E27FC236}">
                  <a16:creationId xmlns:a16="http://schemas.microsoft.com/office/drawing/2014/main" id="{6D398908-953D-787E-C8F3-35B32B62F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6588" y="4573588"/>
              <a:ext cx="238125" cy="239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210">
              <a:extLst>
                <a:ext uri="{FF2B5EF4-FFF2-40B4-BE49-F238E27FC236}">
                  <a16:creationId xmlns:a16="http://schemas.microsoft.com/office/drawing/2014/main" id="{18DACF98-247F-EEAB-D4EF-9AAD3CDB1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4673600"/>
              <a:ext cx="492125" cy="446088"/>
            </a:xfrm>
            <a:custGeom>
              <a:avLst/>
              <a:gdLst>
                <a:gd name="T0" fmla="*/ 66 w 645"/>
                <a:gd name="T1" fmla="*/ 0 h 585"/>
                <a:gd name="T2" fmla="*/ 287 w 645"/>
                <a:gd name="T3" fmla="*/ 190 h 585"/>
                <a:gd name="T4" fmla="*/ 351 w 645"/>
                <a:gd name="T5" fmla="*/ 276 h 585"/>
                <a:gd name="T6" fmla="*/ 479 w 645"/>
                <a:gd name="T7" fmla="*/ 212 h 585"/>
                <a:gd name="T8" fmla="*/ 628 w 645"/>
                <a:gd name="T9" fmla="*/ 402 h 585"/>
                <a:gd name="T10" fmla="*/ 607 w 645"/>
                <a:gd name="T11" fmla="*/ 585 h 585"/>
                <a:gd name="T12" fmla="*/ 469 w 645"/>
                <a:gd name="T13" fmla="*/ 585 h 585"/>
                <a:gd name="T14" fmla="*/ 493 w 645"/>
                <a:gd name="T15" fmla="*/ 410 h 585"/>
                <a:gd name="T16" fmla="*/ 468 w 645"/>
                <a:gd name="T17" fmla="*/ 409 h 585"/>
                <a:gd name="T18" fmla="*/ 437 w 645"/>
                <a:gd name="T19" fmla="*/ 585 h 585"/>
                <a:gd name="T20" fmla="*/ 177 w 645"/>
                <a:gd name="T21" fmla="*/ 585 h 585"/>
                <a:gd name="T22" fmla="*/ 215 w 645"/>
                <a:gd name="T23" fmla="*/ 342 h 585"/>
                <a:gd name="T24" fmla="*/ 0 w 645"/>
                <a:gd name="T25" fmla="*/ 152 h 585"/>
                <a:gd name="T26" fmla="*/ 66 w 645"/>
                <a:gd name="T2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5" h="585">
                  <a:moveTo>
                    <a:pt x="66" y="0"/>
                  </a:moveTo>
                  <a:cubicBezTo>
                    <a:pt x="131" y="113"/>
                    <a:pt x="216" y="180"/>
                    <a:pt x="287" y="190"/>
                  </a:cubicBezTo>
                  <a:lnTo>
                    <a:pt x="351" y="276"/>
                  </a:lnTo>
                  <a:lnTo>
                    <a:pt x="479" y="212"/>
                  </a:lnTo>
                  <a:cubicBezTo>
                    <a:pt x="560" y="232"/>
                    <a:pt x="645" y="282"/>
                    <a:pt x="628" y="402"/>
                  </a:cubicBezTo>
                  <a:lnTo>
                    <a:pt x="607" y="585"/>
                  </a:lnTo>
                  <a:lnTo>
                    <a:pt x="469" y="585"/>
                  </a:lnTo>
                  <a:lnTo>
                    <a:pt x="493" y="410"/>
                  </a:lnTo>
                  <a:lnTo>
                    <a:pt x="468" y="409"/>
                  </a:lnTo>
                  <a:lnTo>
                    <a:pt x="437" y="585"/>
                  </a:lnTo>
                  <a:lnTo>
                    <a:pt x="177" y="585"/>
                  </a:lnTo>
                  <a:lnTo>
                    <a:pt x="215" y="342"/>
                  </a:lnTo>
                  <a:cubicBezTo>
                    <a:pt x="112" y="284"/>
                    <a:pt x="46" y="221"/>
                    <a:pt x="0" y="152"/>
                  </a:cubicBezTo>
                  <a:cubicBezTo>
                    <a:pt x="22" y="116"/>
                    <a:pt x="56" y="43"/>
                    <a:pt x="6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Oval 211">
              <a:extLst>
                <a:ext uri="{FF2B5EF4-FFF2-40B4-BE49-F238E27FC236}">
                  <a16:creationId xmlns:a16="http://schemas.microsoft.com/office/drawing/2014/main" id="{A2F99E41-4B1E-F2E4-D009-CCB41910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650" y="4573588"/>
              <a:ext cx="238125" cy="239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212">
              <a:extLst>
                <a:ext uri="{FF2B5EF4-FFF2-40B4-BE49-F238E27FC236}">
                  <a16:creationId xmlns:a16="http://schemas.microsoft.com/office/drawing/2014/main" id="{2806BE83-7808-6A26-9D5E-F6DED3AF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597400"/>
              <a:ext cx="557213" cy="522288"/>
            </a:xfrm>
            <a:custGeom>
              <a:avLst/>
              <a:gdLst>
                <a:gd name="T0" fmla="*/ 688 w 732"/>
                <a:gd name="T1" fmla="*/ 10 h 686"/>
                <a:gd name="T2" fmla="*/ 720 w 732"/>
                <a:gd name="T3" fmla="*/ 88 h 686"/>
                <a:gd name="T4" fmla="*/ 430 w 732"/>
                <a:gd name="T5" fmla="*/ 443 h 686"/>
                <a:gd name="T6" fmla="*/ 468 w 732"/>
                <a:gd name="T7" fmla="*/ 686 h 686"/>
                <a:gd name="T8" fmla="*/ 208 w 732"/>
                <a:gd name="T9" fmla="*/ 686 h 686"/>
                <a:gd name="T10" fmla="*/ 177 w 732"/>
                <a:gd name="T11" fmla="*/ 510 h 686"/>
                <a:gd name="T12" fmla="*/ 152 w 732"/>
                <a:gd name="T13" fmla="*/ 511 h 686"/>
                <a:gd name="T14" fmla="*/ 176 w 732"/>
                <a:gd name="T15" fmla="*/ 686 h 686"/>
                <a:gd name="T16" fmla="*/ 39 w 732"/>
                <a:gd name="T17" fmla="*/ 686 h 686"/>
                <a:gd name="T18" fmla="*/ 17 w 732"/>
                <a:gd name="T19" fmla="*/ 503 h 686"/>
                <a:gd name="T20" fmla="*/ 166 w 732"/>
                <a:gd name="T21" fmla="*/ 313 h 686"/>
                <a:gd name="T22" fmla="*/ 294 w 732"/>
                <a:gd name="T23" fmla="*/ 377 h 686"/>
                <a:gd name="T24" fmla="*/ 358 w 732"/>
                <a:gd name="T25" fmla="*/ 291 h 686"/>
                <a:gd name="T26" fmla="*/ 606 w 732"/>
                <a:gd name="T27" fmla="*/ 49 h 686"/>
                <a:gd name="T28" fmla="*/ 688 w 732"/>
                <a:gd name="T29" fmla="*/ 1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2" h="686">
                  <a:moveTo>
                    <a:pt x="688" y="10"/>
                  </a:moveTo>
                  <a:cubicBezTo>
                    <a:pt x="725" y="23"/>
                    <a:pt x="732" y="48"/>
                    <a:pt x="720" y="88"/>
                  </a:cubicBezTo>
                  <a:cubicBezTo>
                    <a:pt x="677" y="231"/>
                    <a:pt x="603" y="346"/>
                    <a:pt x="430" y="443"/>
                  </a:cubicBezTo>
                  <a:lnTo>
                    <a:pt x="468" y="686"/>
                  </a:lnTo>
                  <a:lnTo>
                    <a:pt x="208" y="686"/>
                  </a:lnTo>
                  <a:lnTo>
                    <a:pt x="177" y="510"/>
                  </a:lnTo>
                  <a:lnTo>
                    <a:pt x="152" y="511"/>
                  </a:lnTo>
                  <a:lnTo>
                    <a:pt x="176" y="686"/>
                  </a:lnTo>
                  <a:lnTo>
                    <a:pt x="39" y="686"/>
                  </a:lnTo>
                  <a:lnTo>
                    <a:pt x="17" y="503"/>
                  </a:lnTo>
                  <a:cubicBezTo>
                    <a:pt x="0" y="383"/>
                    <a:pt x="85" y="333"/>
                    <a:pt x="166" y="313"/>
                  </a:cubicBezTo>
                  <a:lnTo>
                    <a:pt x="294" y="377"/>
                  </a:lnTo>
                  <a:lnTo>
                    <a:pt x="358" y="291"/>
                  </a:lnTo>
                  <a:cubicBezTo>
                    <a:pt x="440" y="280"/>
                    <a:pt x="539" y="194"/>
                    <a:pt x="606" y="49"/>
                  </a:cubicBezTo>
                  <a:cubicBezTo>
                    <a:pt x="625" y="7"/>
                    <a:pt x="659" y="0"/>
                    <a:pt x="688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Fu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21AAD1A-8919-F4F7-C710-D3442CD53095}"/>
              </a:ext>
            </a:extLst>
          </p:cNvPr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8006559" y="3916409"/>
            <a:ext cx="308915" cy="336524"/>
            <a:chOff x="4052888" y="4767263"/>
            <a:chExt cx="657225" cy="715963"/>
          </a:xfrm>
          <a:solidFill>
            <a:schemeClr val="lt1"/>
          </a:solidFill>
        </p:grpSpPr>
        <p:sp>
          <p:nvSpPr>
            <p:cNvPr id="54" name="Rectangle 249">
              <a:extLst>
                <a:ext uri="{FF2B5EF4-FFF2-40B4-BE49-F238E27FC236}">
                  <a16:creationId xmlns:a16="http://schemas.microsoft.com/office/drawing/2014/main" id="{5C812661-5481-BF38-F739-5C4EED185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143500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Rectangle 250">
              <a:extLst>
                <a:ext uri="{FF2B5EF4-FFF2-40B4-BE49-F238E27FC236}">
                  <a16:creationId xmlns:a16="http://schemas.microsoft.com/office/drawing/2014/main" id="{47380A98-368C-D679-DE93-B79A83DDB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18953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Rectangle 251">
              <a:extLst>
                <a:ext uri="{FF2B5EF4-FFF2-40B4-BE49-F238E27FC236}">
                  <a16:creationId xmlns:a16="http://schemas.microsoft.com/office/drawing/2014/main" id="{A7B64BD8-CD2B-676E-1AC2-09D1D968A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23398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Rectangle 252">
              <a:extLst>
                <a:ext uri="{FF2B5EF4-FFF2-40B4-BE49-F238E27FC236}">
                  <a16:creationId xmlns:a16="http://schemas.microsoft.com/office/drawing/2014/main" id="{72DF26AA-93B0-4784-5F6C-1F07A6330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27843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Rectangle 253">
              <a:extLst>
                <a:ext uri="{FF2B5EF4-FFF2-40B4-BE49-F238E27FC236}">
                  <a16:creationId xmlns:a16="http://schemas.microsoft.com/office/drawing/2014/main" id="{01BC8355-FFB3-69F7-DD39-9A1AC8CBE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32288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Rectangle 254">
              <a:extLst>
                <a:ext uri="{FF2B5EF4-FFF2-40B4-BE49-F238E27FC236}">
                  <a16:creationId xmlns:a16="http://schemas.microsoft.com/office/drawing/2014/main" id="{3D978EAC-89EC-A617-8F7E-E612AE32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36733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Rectangle 255">
              <a:extLst>
                <a:ext uri="{FF2B5EF4-FFF2-40B4-BE49-F238E27FC236}">
                  <a16:creationId xmlns:a16="http://schemas.microsoft.com/office/drawing/2014/main" id="{D12BEBD2-2ABF-08BA-7B1E-689A975A1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41178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Rectangle 256">
              <a:extLst>
                <a:ext uri="{FF2B5EF4-FFF2-40B4-BE49-F238E27FC236}">
                  <a16:creationId xmlns:a16="http://schemas.microsoft.com/office/drawing/2014/main" id="{E1529144-6287-F21A-1C20-8DD2773E8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5456238"/>
              <a:ext cx="144463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Rectangle 257">
              <a:extLst>
                <a:ext uri="{FF2B5EF4-FFF2-40B4-BE49-F238E27FC236}">
                  <a16:creationId xmlns:a16="http://schemas.microsoft.com/office/drawing/2014/main" id="{6372285D-C071-0350-4648-081493B2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550" y="527843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Rectangle 258">
              <a:extLst>
                <a:ext uri="{FF2B5EF4-FFF2-40B4-BE49-F238E27FC236}">
                  <a16:creationId xmlns:a16="http://schemas.microsoft.com/office/drawing/2014/main" id="{7279D204-A657-6C7C-B53D-F2A826DC0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550" y="532288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Rectangle 259">
              <a:extLst>
                <a:ext uri="{FF2B5EF4-FFF2-40B4-BE49-F238E27FC236}">
                  <a16:creationId xmlns:a16="http://schemas.microsoft.com/office/drawing/2014/main" id="{2605D318-3175-2ED1-CADB-D27BC29B5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550" y="536733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Rectangle 260">
              <a:extLst>
                <a:ext uri="{FF2B5EF4-FFF2-40B4-BE49-F238E27FC236}">
                  <a16:creationId xmlns:a16="http://schemas.microsoft.com/office/drawing/2014/main" id="{43CBD46D-45D0-F1F1-CACC-77DE6DCEE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550" y="541178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Rectangle 261">
              <a:extLst>
                <a:ext uri="{FF2B5EF4-FFF2-40B4-BE49-F238E27FC236}">
                  <a16:creationId xmlns:a16="http://schemas.microsoft.com/office/drawing/2014/main" id="{CC6C9490-DDB8-EFB2-D7F4-FA7DB35A7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550" y="545623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Rectangle 262">
              <a:extLst>
                <a:ext uri="{FF2B5EF4-FFF2-40B4-BE49-F238E27FC236}">
                  <a16:creationId xmlns:a16="http://schemas.microsoft.com/office/drawing/2014/main" id="{646C7C4B-A600-5BAC-FE2A-BAE18A0F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450" y="536733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Rectangle 263">
              <a:extLst>
                <a:ext uri="{FF2B5EF4-FFF2-40B4-BE49-F238E27FC236}">
                  <a16:creationId xmlns:a16="http://schemas.microsoft.com/office/drawing/2014/main" id="{8FCACCC1-A1D4-DBF7-03F0-A0DA4B49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450" y="541178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Rectangle 264">
              <a:extLst>
                <a:ext uri="{FF2B5EF4-FFF2-40B4-BE49-F238E27FC236}">
                  <a16:creationId xmlns:a16="http://schemas.microsoft.com/office/drawing/2014/main" id="{E488EAFE-E7B1-1B0B-D061-5F6C25A3B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450" y="5456238"/>
              <a:ext cx="14605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id="{E2EA8F16-1851-9086-BCD5-06B795866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5763" y="5035550"/>
              <a:ext cx="198438" cy="198438"/>
            </a:xfrm>
            <a:custGeom>
              <a:avLst/>
              <a:gdLst>
                <a:gd name="T0" fmla="*/ 130 w 261"/>
                <a:gd name="T1" fmla="*/ 117 h 261"/>
                <a:gd name="T2" fmla="*/ 187 w 261"/>
                <a:gd name="T3" fmla="*/ 166 h 261"/>
                <a:gd name="T4" fmla="*/ 145 w 261"/>
                <a:gd name="T5" fmla="*/ 213 h 261"/>
                <a:gd name="T6" fmla="*/ 145 w 261"/>
                <a:gd name="T7" fmla="*/ 232 h 261"/>
                <a:gd name="T8" fmla="*/ 116 w 261"/>
                <a:gd name="T9" fmla="*/ 232 h 261"/>
                <a:gd name="T10" fmla="*/ 116 w 261"/>
                <a:gd name="T11" fmla="*/ 213 h 261"/>
                <a:gd name="T12" fmla="*/ 74 w 261"/>
                <a:gd name="T13" fmla="*/ 166 h 261"/>
                <a:gd name="T14" fmla="*/ 103 w 261"/>
                <a:gd name="T15" fmla="*/ 166 h 261"/>
                <a:gd name="T16" fmla="*/ 130 w 261"/>
                <a:gd name="T17" fmla="*/ 187 h 261"/>
                <a:gd name="T18" fmla="*/ 158 w 261"/>
                <a:gd name="T19" fmla="*/ 166 h 261"/>
                <a:gd name="T20" fmla="*/ 130 w 261"/>
                <a:gd name="T21" fmla="*/ 145 h 261"/>
                <a:gd name="T22" fmla="*/ 74 w 261"/>
                <a:gd name="T23" fmla="*/ 96 h 261"/>
                <a:gd name="T24" fmla="*/ 116 w 261"/>
                <a:gd name="T25" fmla="*/ 48 h 261"/>
                <a:gd name="T26" fmla="*/ 116 w 261"/>
                <a:gd name="T27" fmla="*/ 29 h 261"/>
                <a:gd name="T28" fmla="*/ 145 w 261"/>
                <a:gd name="T29" fmla="*/ 29 h 261"/>
                <a:gd name="T30" fmla="*/ 145 w 261"/>
                <a:gd name="T31" fmla="*/ 48 h 261"/>
                <a:gd name="T32" fmla="*/ 187 w 261"/>
                <a:gd name="T33" fmla="*/ 96 h 261"/>
                <a:gd name="T34" fmla="*/ 158 w 261"/>
                <a:gd name="T35" fmla="*/ 96 h 261"/>
                <a:gd name="T36" fmla="*/ 130 w 261"/>
                <a:gd name="T37" fmla="*/ 74 h 261"/>
                <a:gd name="T38" fmla="*/ 103 w 261"/>
                <a:gd name="T39" fmla="*/ 96 h 261"/>
                <a:gd name="T40" fmla="*/ 130 w 261"/>
                <a:gd name="T41" fmla="*/ 117 h 261"/>
                <a:gd name="T42" fmla="*/ 130 w 261"/>
                <a:gd name="T43" fmla="*/ 0 h 261"/>
                <a:gd name="T44" fmla="*/ 0 w 261"/>
                <a:gd name="T45" fmla="*/ 131 h 261"/>
                <a:gd name="T46" fmla="*/ 130 w 261"/>
                <a:gd name="T47" fmla="*/ 261 h 261"/>
                <a:gd name="T48" fmla="*/ 261 w 261"/>
                <a:gd name="T49" fmla="*/ 131 h 261"/>
                <a:gd name="T50" fmla="*/ 130 w 261"/>
                <a:gd name="T5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" h="261">
                  <a:moveTo>
                    <a:pt x="130" y="117"/>
                  </a:moveTo>
                  <a:cubicBezTo>
                    <a:pt x="164" y="117"/>
                    <a:pt x="187" y="137"/>
                    <a:pt x="187" y="166"/>
                  </a:cubicBezTo>
                  <a:cubicBezTo>
                    <a:pt x="187" y="189"/>
                    <a:pt x="169" y="208"/>
                    <a:pt x="145" y="213"/>
                  </a:cubicBezTo>
                  <a:lnTo>
                    <a:pt x="145" y="232"/>
                  </a:lnTo>
                  <a:lnTo>
                    <a:pt x="116" y="232"/>
                  </a:lnTo>
                  <a:lnTo>
                    <a:pt x="116" y="213"/>
                  </a:lnTo>
                  <a:cubicBezTo>
                    <a:pt x="92" y="208"/>
                    <a:pt x="74" y="189"/>
                    <a:pt x="74" y="166"/>
                  </a:cubicBezTo>
                  <a:lnTo>
                    <a:pt x="103" y="166"/>
                  </a:lnTo>
                  <a:cubicBezTo>
                    <a:pt x="103" y="177"/>
                    <a:pt x="115" y="187"/>
                    <a:pt x="130" y="187"/>
                  </a:cubicBezTo>
                  <a:cubicBezTo>
                    <a:pt x="146" y="187"/>
                    <a:pt x="158" y="177"/>
                    <a:pt x="158" y="166"/>
                  </a:cubicBezTo>
                  <a:cubicBezTo>
                    <a:pt x="158" y="153"/>
                    <a:pt x="148" y="145"/>
                    <a:pt x="130" y="145"/>
                  </a:cubicBezTo>
                  <a:cubicBezTo>
                    <a:pt x="92" y="145"/>
                    <a:pt x="74" y="120"/>
                    <a:pt x="74" y="96"/>
                  </a:cubicBezTo>
                  <a:cubicBezTo>
                    <a:pt x="74" y="73"/>
                    <a:pt x="92" y="54"/>
                    <a:pt x="116" y="48"/>
                  </a:cubicBezTo>
                  <a:lnTo>
                    <a:pt x="116" y="29"/>
                  </a:lnTo>
                  <a:lnTo>
                    <a:pt x="145" y="29"/>
                  </a:lnTo>
                  <a:lnTo>
                    <a:pt x="145" y="48"/>
                  </a:lnTo>
                  <a:cubicBezTo>
                    <a:pt x="169" y="54"/>
                    <a:pt x="187" y="73"/>
                    <a:pt x="187" y="96"/>
                  </a:cubicBezTo>
                  <a:lnTo>
                    <a:pt x="158" y="96"/>
                  </a:lnTo>
                  <a:cubicBezTo>
                    <a:pt x="158" y="84"/>
                    <a:pt x="146" y="74"/>
                    <a:pt x="130" y="74"/>
                  </a:cubicBezTo>
                  <a:cubicBezTo>
                    <a:pt x="115" y="74"/>
                    <a:pt x="103" y="84"/>
                    <a:pt x="103" y="96"/>
                  </a:cubicBezTo>
                  <a:cubicBezTo>
                    <a:pt x="103" y="109"/>
                    <a:pt x="113" y="117"/>
                    <a:pt x="130" y="117"/>
                  </a:cubicBezTo>
                  <a:close/>
                  <a:moveTo>
                    <a:pt x="130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3"/>
                    <a:pt x="59" y="261"/>
                    <a:pt x="130" y="261"/>
                  </a:cubicBezTo>
                  <a:cubicBezTo>
                    <a:pt x="202" y="261"/>
                    <a:pt x="261" y="203"/>
                    <a:pt x="261" y="131"/>
                  </a:cubicBezTo>
                  <a:cubicBezTo>
                    <a:pt x="261" y="59"/>
                    <a:pt x="202" y="0"/>
                    <a:pt x="13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id="{A0C7A350-9F17-699A-BD4A-6CF628150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888" y="4767263"/>
              <a:ext cx="485775" cy="711200"/>
            </a:xfrm>
            <a:custGeom>
              <a:avLst/>
              <a:gdLst>
                <a:gd name="T0" fmla="*/ 318 w 637"/>
                <a:gd name="T1" fmla="*/ 641 h 933"/>
                <a:gd name="T2" fmla="*/ 160 w 637"/>
                <a:gd name="T3" fmla="*/ 483 h 933"/>
                <a:gd name="T4" fmla="*/ 318 w 637"/>
                <a:gd name="T5" fmla="*/ 324 h 933"/>
                <a:gd name="T6" fmla="*/ 477 w 637"/>
                <a:gd name="T7" fmla="*/ 483 h 933"/>
                <a:gd name="T8" fmla="*/ 318 w 637"/>
                <a:gd name="T9" fmla="*/ 641 h 933"/>
                <a:gd name="T10" fmla="*/ 417 w 637"/>
                <a:gd name="T11" fmla="*/ 235 h 933"/>
                <a:gd name="T12" fmla="*/ 417 w 637"/>
                <a:gd name="T13" fmla="*/ 151 h 933"/>
                <a:gd name="T14" fmla="*/ 452 w 637"/>
                <a:gd name="T15" fmla="*/ 44 h 933"/>
                <a:gd name="T16" fmla="*/ 428 w 637"/>
                <a:gd name="T17" fmla="*/ 0 h 933"/>
                <a:gd name="T18" fmla="*/ 427 w 637"/>
                <a:gd name="T19" fmla="*/ 0 h 933"/>
                <a:gd name="T20" fmla="*/ 399 w 637"/>
                <a:gd name="T21" fmla="*/ 6 h 933"/>
                <a:gd name="T22" fmla="*/ 386 w 637"/>
                <a:gd name="T23" fmla="*/ 6 h 933"/>
                <a:gd name="T24" fmla="*/ 358 w 637"/>
                <a:gd name="T25" fmla="*/ 0 h 933"/>
                <a:gd name="T26" fmla="*/ 330 w 637"/>
                <a:gd name="T27" fmla="*/ 6 h 933"/>
                <a:gd name="T28" fmla="*/ 317 w 637"/>
                <a:gd name="T29" fmla="*/ 6 h 933"/>
                <a:gd name="T30" fmla="*/ 289 w 637"/>
                <a:gd name="T31" fmla="*/ 0 h 933"/>
                <a:gd name="T32" fmla="*/ 261 w 637"/>
                <a:gd name="T33" fmla="*/ 6 h 933"/>
                <a:gd name="T34" fmla="*/ 248 w 637"/>
                <a:gd name="T35" fmla="*/ 6 h 933"/>
                <a:gd name="T36" fmla="*/ 220 w 637"/>
                <a:gd name="T37" fmla="*/ 0 h 933"/>
                <a:gd name="T38" fmla="*/ 219 w 637"/>
                <a:gd name="T39" fmla="*/ 0 h 933"/>
                <a:gd name="T40" fmla="*/ 195 w 637"/>
                <a:gd name="T41" fmla="*/ 44 h 933"/>
                <a:gd name="T42" fmla="*/ 230 w 637"/>
                <a:gd name="T43" fmla="*/ 151 h 933"/>
                <a:gd name="T44" fmla="*/ 230 w 637"/>
                <a:gd name="T45" fmla="*/ 235 h 933"/>
                <a:gd name="T46" fmla="*/ 0 w 637"/>
                <a:gd name="T47" fmla="*/ 625 h 933"/>
                <a:gd name="T48" fmla="*/ 204 w 637"/>
                <a:gd name="T49" fmla="*/ 933 h 933"/>
                <a:gd name="T50" fmla="*/ 204 w 637"/>
                <a:gd name="T51" fmla="*/ 917 h 933"/>
                <a:gd name="T52" fmla="*/ 204 w 637"/>
                <a:gd name="T53" fmla="*/ 869 h 933"/>
                <a:gd name="T54" fmla="*/ 204 w 637"/>
                <a:gd name="T55" fmla="*/ 859 h 933"/>
                <a:gd name="T56" fmla="*/ 204 w 637"/>
                <a:gd name="T57" fmla="*/ 811 h 933"/>
                <a:gd name="T58" fmla="*/ 204 w 637"/>
                <a:gd name="T59" fmla="*/ 752 h 933"/>
                <a:gd name="T60" fmla="*/ 421 w 637"/>
                <a:gd name="T61" fmla="*/ 752 h 933"/>
                <a:gd name="T62" fmla="*/ 421 w 637"/>
                <a:gd name="T63" fmla="*/ 742 h 933"/>
                <a:gd name="T64" fmla="*/ 421 w 637"/>
                <a:gd name="T65" fmla="*/ 694 h 933"/>
                <a:gd name="T66" fmla="*/ 421 w 637"/>
                <a:gd name="T67" fmla="*/ 635 h 933"/>
                <a:gd name="T68" fmla="*/ 637 w 637"/>
                <a:gd name="T69" fmla="*/ 635 h 933"/>
                <a:gd name="T70" fmla="*/ 637 w 637"/>
                <a:gd name="T71" fmla="*/ 625 h 933"/>
                <a:gd name="T72" fmla="*/ 637 w 637"/>
                <a:gd name="T73" fmla="*/ 577 h 933"/>
                <a:gd name="T74" fmla="*/ 637 w 637"/>
                <a:gd name="T75" fmla="*/ 566 h 933"/>
                <a:gd name="T76" fmla="*/ 637 w 637"/>
                <a:gd name="T77" fmla="*/ 523 h 933"/>
                <a:gd name="T78" fmla="*/ 417 w 637"/>
                <a:gd name="T79" fmla="*/ 23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7" h="933">
                  <a:moveTo>
                    <a:pt x="318" y="641"/>
                  </a:moveTo>
                  <a:cubicBezTo>
                    <a:pt x="231" y="641"/>
                    <a:pt x="160" y="570"/>
                    <a:pt x="160" y="483"/>
                  </a:cubicBezTo>
                  <a:cubicBezTo>
                    <a:pt x="160" y="395"/>
                    <a:pt x="231" y="324"/>
                    <a:pt x="318" y="324"/>
                  </a:cubicBezTo>
                  <a:cubicBezTo>
                    <a:pt x="406" y="324"/>
                    <a:pt x="477" y="395"/>
                    <a:pt x="477" y="483"/>
                  </a:cubicBezTo>
                  <a:cubicBezTo>
                    <a:pt x="477" y="570"/>
                    <a:pt x="406" y="641"/>
                    <a:pt x="318" y="641"/>
                  </a:cubicBezTo>
                  <a:close/>
                  <a:moveTo>
                    <a:pt x="417" y="235"/>
                  </a:moveTo>
                  <a:lnTo>
                    <a:pt x="417" y="151"/>
                  </a:lnTo>
                  <a:lnTo>
                    <a:pt x="452" y="44"/>
                  </a:lnTo>
                  <a:cubicBezTo>
                    <a:pt x="459" y="23"/>
                    <a:pt x="447" y="0"/>
                    <a:pt x="428" y="0"/>
                  </a:cubicBezTo>
                  <a:lnTo>
                    <a:pt x="427" y="0"/>
                  </a:lnTo>
                  <a:cubicBezTo>
                    <a:pt x="416" y="0"/>
                    <a:pt x="406" y="2"/>
                    <a:pt x="399" y="6"/>
                  </a:cubicBezTo>
                  <a:cubicBezTo>
                    <a:pt x="395" y="9"/>
                    <a:pt x="390" y="9"/>
                    <a:pt x="386" y="6"/>
                  </a:cubicBezTo>
                  <a:cubicBezTo>
                    <a:pt x="379" y="2"/>
                    <a:pt x="369" y="0"/>
                    <a:pt x="358" y="0"/>
                  </a:cubicBezTo>
                  <a:cubicBezTo>
                    <a:pt x="347" y="0"/>
                    <a:pt x="337" y="2"/>
                    <a:pt x="330" y="6"/>
                  </a:cubicBezTo>
                  <a:cubicBezTo>
                    <a:pt x="326" y="9"/>
                    <a:pt x="321" y="9"/>
                    <a:pt x="317" y="6"/>
                  </a:cubicBezTo>
                  <a:cubicBezTo>
                    <a:pt x="310" y="2"/>
                    <a:pt x="300" y="0"/>
                    <a:pt x="289" y="0"/>
                  </a:cubicBezTo>
                  <a:cubicBezTo>
                    <a:pt x="278" y="0"/>
                    <a:pt x="268" y="2"/>
                    <a:pt x="261" y="6"/>
                  </a:cubicBezTo>
                  <a:cubicBezTo>
                    <a:pt x="257" y="9"/>
                    <a:pt x="252" y="9"/>
                    <a:pt x="248" y="6"/>
                  </a:cubicBezTo>
                  <a:cubicBezTo>
                    <a:pt x="241" y="2"/>
                    <a:pt x="231" y="0"/>
                    <a:pt x="220" y="0"/>
                  </a:cubicBezTo>
                  <a:lnTo>
                    <a:pt x="219" y="0"/>
                  </a:lnTo>
                  <a:cubicBezTo>
                    <a:pt x="200" y="0"/>
                    <a:pt x="188" y="23"/>
                    <a:pt x="195" y="44"/>
                  </a:cubicBezTo>
                  <a:lnTo>
                    <a:pt x="230" y="151"/>
                  </a:lnTo>
                  <a:lnTo>
                    <a:pt x="230" y="235"/>
                  </a:lnTo>
                  <a:cubicBezTo>
                    <a:pt x="82" y="300"/>
                    <a:pt x="0" y="450"/>
                    <a:pt x="0" y="625"/>
                  </a:cubicBezTo>
                  <a:cubicBezTo>
                    <a:pt x="0" y="798"/>
                    <a:pt x="13" y="905"/>
                    <a:pt x="204" y="933"/>
                  </a:cubicBezTo>
                  <a:lnTo>
                    <a:pt x="204" y="917"/>
                  </a:lnTo>
                  <a:lnTo>
                    <a:pt x="204" y="869"/>
                  </a:lnTo>
                  <a:lnTo>
                    <a:pt x="204" y="859"/>
                  </a:lnTo>
                  <a:lnTo>
                    <a:pt x="204" y="811"/>
                  </a:lnTo>
                  <a:lnTo>
                    <a:pt x="204" y="752"/>
                  </a:lnTo>
                  <a:lnTo>
                    <a:pt x="421" y="752"/>
                  </a:lnTo>
                  <a:lnTo>
                    <a:pt x="421" y="742"/>
                  </a:lnTo>
                  <a:lnTo>
                    <a:pt x="421" y="694"/>
                  </a:lnTo>
                  <a:lnTo>
                    <a:pt x="421" y="635"/>
                  </a:lnTo>
                  <a:lnTo>
                    <a:pt x="637" y="635"/>
                  </a:lnTo>
                  <a:lnTo>
                    <a:pt x="637" y="625"/>
                  </a:lnTo>
                  <a:lnTo>
                    <a:pt x="637" y="577"/>
                  </a:lnTo>
                  <a:lnTo>
                    <a:pt x="637" y="566"/>
                  </a:lnTo>
                  <a:lnTo>
                    <a:pt x="637" y="523"/>
                  </a:lnTo>
                  <a:cubicBezTo>
                    <a:pt x="611" y="393"/>
                    <a:pt x="535" y="287"/>
                    <a:pt x="417" y="2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Groupe 63">
            <a:extLst>
              <a:ext uri="{FF2B5EF4-FFF2-40B4-BE49-F238E27FC236}">
                <a16:creationId xmlns:a16="http://schemas.microsoft.com/office/drawing/2014/main" id="{DF8DE050-E7D5-3EB3-6675-6192AD57F0FA}"/>
              </a:ext>
            </a:extLst>
          </p:cNvPr>
          <p:cNvGrpSpPr/>
          <p:nvPr/>
        </p:nvGrpSpPr>
        <p:grpSpPr>
          <a:xfrm>
            <a:off x="611562" y="2787149"/>
            <a:ext cx="6456649" cy="573471"/>
            <a:chOff x="658643" y="1520456"/>
            <a:chExt cx="8212224" cy="925200"/>
          </a:xfrm>
        </p:grpSpPr>
        <p:sp>
          <p:nvSpPr>
            <p:cNvPr id="73" name="ZoneTexte 54">
              <a:extLst>
                <a:ext uri="{FF2B5EF4-FFF2-40B4-BE49-F238E27FC236}">
                  <a16:creationId xmlns:a16="http://schemas.microsoft.com/office/drawing/2014/main" id="{FF3C3FCD-9219-3229-CC27-F24FBDFE32F9}"/>
                </a:ext>
              </a:extLst>
            </p:cNvPr>
            <p:cNvSpPr txBox="1"/>
            <p:nvPr/>
          </p:nvSpPr>
          <p:spPr>
            <a:xfrm>
              <a:off x="658643" y="1520456"/>
              <a:ext cx="8139770" cy="9252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685800"/>
              <a:r>
                <a:rPr lang="pt-BR" sz="1400" b="1" i="0" dirty="0">
                  <a:effectLst/>
                  <a:latin typeface="Gotham HTF"/>
                </a:rPr>
                <a:t>Aceleração do treinamento</a:t>
              </a:r>
              <a:r>
                <a:rPr lang="pt-BR" sz="1400" i="0" dirty="0">
                  <a:effectLst/>
                  <a:latin typeface="Gotham HTF"/>
                </a:rPr>
                <a:t>: </a:t>
              </a:r>
              <a:r>
                <a:rPr lang="pt-BR" sz="1400" dirty="0">
                  <a:latin typeface="Gotham HTF"/>
                </a:rPr>
                <a:t>P</a:t>
              </a:r>
              <a:r>
                <a:rPr lang="pt-BR" sz="1400" b="0" i="0" dirty="0">
                  <a:effectLst/>
                  <a:latin typeface="Gotham HTF"/>
                </a:rPr>
                <a:t>ode ajudar a reduzir a dependência das taxas de aprendizado e inicialização dos pesos iniciais, permitindo que as redes neurais sejam treinadas com taxas de aprendizado mais altas, o que pode acelerar o treinamento.</a:t>
              </a:r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9CF311FC-475D-5A86-83F6-85810D259ABE}"/>
                </a:ext>
              </a:extLst>
            </p:cNvPr>
            <p:cNvSpPr/>
            <p:nvPr/>
          </p:nvSpPr>
          <p:spPr>
            <a:xfrm>
              <a:off x="8806346" y="1520457"/>
              <a:ext cx="64521" cy="9233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40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75" name="Groupe 64">
            <a:extLst>
              <a:ext uri="{FF2B5EF4-FFF2-40B4-BE49-F238E27FC236}">
                <a16:creationId xmlns:a16="http://schemas.microsoft.com/office/drawing/2014/main" id="{916C604B-DFC7-2F6F-4A00-7F163B3D85C6}"/>
              </a:ext>
            </a:extLst>
          </p:cNvPr>
          <p:cNvGrpSpPr/>
          <p:nvPr/>
        </p:nvGrpSpPr>
        <p:grpSpPr>
          <a:xfrm>
            <a:off x="611561" y="3853347"/>
            <a:ext cx="6456651" cy="572312"/>
            <a:chOff x="658641" y="2738148"/>
            <a:chExt cx="8212226" cy="923330"/>
          </a:xfrm>
        </p:grpSpPr>
        <p:sp>
          <p:nvSpPr>
            <p:cNvPr id="76" name="ZoneTexte 55">
              <a:extLst>
                <a:ext uri="{FF2B5EF4-FFF2-40B4-BE49-F238E27FC236}">
                  <a16:creationId xmlns:a16="http://schemas.microsoft.com/office/drawing/2014/main" id="{DCF11673-0C12-C240-D67A-3040CE4068A8}"/>
                </a:ext>
              </a:extLst>
            </p:cNvPr>
            <p:cNvSpPr txBox="1"/>
            <p:nvPr/>
          </p:nvSpPr>
          <p:spPr>
            <a:xfrm>
              <a:off x="658641" y="2785249"/>
              <a:ext cx="8139771" cy="8309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685800"/>
              <a:r>
                <a:rPr lang="pt-BR" sz="1400" b="1" i="0" dirty="0">
                  <a:effectLst/>
                  <a:latin typeface="Gotham HTF"/>
                </a:rPr>
                <a:t>Melhoria do desempenho</a:t>
              </a:r>
              <a:r>
                <a:rPr lang="pt-BR" sz="1400" b="0" i="0" dirty="0">
                  <a:effectLst/>
                  <a:latin typeface="Gotham HTF"/>
                </a:rPr>
                <a:t>: </a:t>
              </a:r>
              <a:r>
                <a:rPr lang="pt-BR" sz="1400" dirty="0">
                  <a:latin typeface="Gotham HTF"/>
                </a:rPr>
                <a:t>Pode </a:t>
              </a:r>
              <a:r>
                <a:rPr lang="pt-BR" sz="1400" b="0" i="0" dirty="0">
                  <a:effectLst/>
                  <a:latin typeface="Gotham HTF"/>
                </a:rPr>
                <a:t>ajudar a mitigar o problema da "</a:t>
              </a:r>
              <a:r>
                <a:rPr lang="pt-BR" sz="1400" b="0" i="0" dirty="0" err="1">
                  <a:effectLst/>
                  <a:latin typeface="Gotham HTF"/>
                </a:rPr>
                <a:t>covariate</a:t>
              </a:r>
              <a:r>
                <a:rPr lang="pt-BR" sz="1400" b="0" i="0" dirty="0">
                  <a:effectLst/>
                  <a:latin typeface="Gotham HTF"/>
                </a:rPr>
                <a:t> shift", que é a mudança na distribuição dos dados de entrada durante o treinamento. Isso pode melhorar a estabilidade e a generalização do modelo.</a:t>
              </a:r>
            </a:p>
          </p:txBody>
        </p:sp>
        <p:sp>
          <p:nvSpPr>
            <p:cNvPr id="77" name="Rectangle 60">
              <a:extLst>
                <a:ext uri="{FF2B5EF4-FFF2-40B4-BE49-F238E27FC236}">
                  <a16:creationId xmlns:a16="http://schemas.microsoft.com/office/drawing/2014/main" id="{0F597F60-39F1-1368-D12D-83A5E5FDE967}"/>
                </a:ext>
              </a:extLst>
            </p:cNvPr>
            <p:cNvSpPr/>
            <p:nvPr/>
          </p:nvSpPr>
          <p:spPr>
            <a:xfrm>
              <a:off x="8806346" y="2738148"/>
              <a:ext cx="64521" cy="9233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40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78" name="Groupe 66">
            <a:extLst>
              <a:ext uri="{FF2B5EF4-FFF2-40B4-BE49-F238E27FC236}">
                <a16:creationId xmlns:a16="http://schemas.microsoft.com/office/drawing/2014/main" id="{227C173A-30CD-B181-DAD7-68C065B9C986}"/>
              </a:ext>
            </a:extLst>
          </p:cNvPr>
          <p:cNvGrpSpPr/>
          <p:nvPr/>
        </p:nvGrpSpPr>
        <p:grpSpPr>
          <a:xfrm>
            <a:off x="611560" y="4979076"/>
            <a:ext cx="6456652" cy="573471"/>
            <a:chOff x="658640" y="5173529"/>
            <a:chExt cx="8212227" cy="925200"/>
          </a:xfrm>
        </p:grpSpPr>
        <p:sp>
          <p:nvSpPr>
            <p:cNvPr id="79" name="ZoneTexte 57">
              <a:extLst>
                <a:ext uri="{FF2B5EF4-FFF2-40B4-BE49-F238E27FC236}">
                  <a16:creationId xmlns:a16="http://schemas.microsoft.com/office/drawing/2014/main" id="{FFEEF5F6-F286-A573-4EDB-A9482130BC8E}"/>
                </a:ext>
              </a:extLst>
            </p:cNvPr>
            <p:cNvSpPr txBox="1"/>
            <p:nvPr/>
          </p:nvSpPr>
          <p:spPr>
            <a:xfrm>
              <a:off x="658640" y="5173529"/>
              <a:ext cx="8177460" cy="925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685800"/>
              <a:r>
                <a:rPr lang="pt-BR" sz="1400" b="1" i="0" dirty="0">
                  <a:effectLst/>
                  <a:latin typeface="Gotham HTF"/>
                </a:rPr>
                <a:t>Regularização implícita: </a:t>
              </a:r>
              <a:r>
                <a:rPr lang="pt-BR" sz="1400" dirty="0">
                  <a:latin typeface="Gotham HTF"/>
                </a:rPr>
                <a:t>Também </a:t>
              </a:r>
              <a:r>
                <a:rPr lang="pt-BR" sz="1400" b="0" i="0" dirty="0">
                  <a:effectLst/>
                  <a:latin typeface="Gotham HTF"/>
                </a:rPr>
                <a:t>pode atuar como uma forma de regularização implícita, ajudando a reduzir o </a:t>
              </a:r>
              <a:r>
                <a:rPr lang="pt-BR" sz="1400" b="0" i="0" dirty="0" err="1">
                  <a:effectLst/>
                  <a:latin typeface="Gotham HTF"/>
                </a:rPr>
                <a:t>overfitting</a:t>
              </a:r>
              <a:r>
                <a:rPr lang="pt-BR" sz="1400" b="0" i="0" dirty="0">
                  <a:effectLst/>
                  <a:latin typeface="Gotham HTF"/>
                </a:rPr>
                <a:t> ao estabilizar as ativações intermediárias durante o treinamento</a:t>
              </a:r>
              <a:r>
                <a:rPr lang="pt-BR" sz="1400" dirty="0">
                  <a:solidFill>
                    <a:prstClr val="black"/>
                  </a:solidFill>
                  <a:latin typeface="Gotham HTF"/>
                </a:rPr>
                <a:t>.</a:t>
              </a:r>
            </a:p>
          </p:txBody>
        </p:sp>
        <p:sp>
          <p:nvSpPr>
            <p:cNvPr id="80" name="Rectangle 62">
              <a:extLst>
                <a:ext uri="{FF2B5EF4-FFF2-40B4-BE49-F238E27FC236}">
                  <a16:creationId xmlns:a16="http://schemas.microsoft.com/office/drawing/2014/main" id="{F4A2E9A7-E74C-FAF3-2B3F-B09122BAE9FA}"/>
                </a:ext>
              </a:extLst>
            </p:cNvPr>
            <p:cNvSpPr/>
            <p:nvPr/>
          </p:nvSpPr>
          <p:spPr>
            <a:xfrm>
              <a:off x="8806346" y="5173530"/>
              <a:ext cx="64521" cy="9233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40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grpSp>
        <p:nvGrpSpPr>
          <p:cNvPr id="81" name="Group 3">
            <a:extLst>
              <a:ext uri="{FF2B5EF4-FFF2-40B4-BE49-F238E27FC236}">
                <a16:creationId xmlns:a16="http://schemas.microsoft.com/office/drawing/2014/main" id="{F90C4D9A-0FC5-E39B-FD4C-4A8955D9E893}"/>
              </a:ext>
            </a:extLst>
          </p:cNvPr>
          <p:cNvGrpSpPr/>
          <p:nvPr/>
        </p:nvGrpSpPr>
        <p:grpSpPr>
          <a:xfrm>
            <a:off x="7028220" y="3044689"/>
            <a:ext cx="1135031" cy="52311"/>
            <a:chOff x="8806346" y="1600166"/>
            <a:chExt cx="1831184" cy="84395"/>
          </a:xfrm>
        </p:grpSpPr>
        <p:cxnSp>
          <p:nvCxnSpPr>
            <p:cNvPr id="82" name="Connecteur droit 68">
              <a:extLst>
                <a:ext uri="{FF2B5EF4-FFF2-40B4-BE49-F238E27FC236}">
                  <a16:creationId xmlns:a16="http://schemas.microsoft.com/office/drawing/2014/main" id="{7A7FB55F-EE24-9EC7-8A93-0C4FC4228F20}"/>
                </a:ext>
              </a:extLst>
            </p:cNvPr>
            <p:cNvCxnSpPr/>
            <p:nvPr/>
          </p:nvCxnSpPr>
          <p:spPr>
            <a:xfrm>
              <a:off x="8806346" y="1642363"/>
              <a:ext cx="1779498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Ellipse 69">
              <a:extLst>
                <a:ext uri="{FF2B5EF4-FFF2-40B4-BE49-F238E27FC236}">
                  <a16:creationId xmlns:a16="http://schemas.microsoft.com/office/drawing/2014/main" id="{83CEE230-8BFF-7B31-F224-BB3DD7C07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3135" y="1600166"/>
              <a:ext cx="84395" cy="843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4" name="ZoneTexte 70">
            <a:extLst>
              <a:ext uri="{FF2B5EF4-FFF2-40B4-BE49-F238E27FC236}">
                <a16:creationId xmlns:a16="http://schemas.microsoft.com/office/drawing/2014/main" id="{4D185DF4-86F7-7402-2FC4-AAA217EB6D92}"/>
              </a:ext>
            </a:extLst>
          </p:cNvPr>
          <p:cNvSpPr txBox="1"/>
          <p:nvPr/>
        </p:nvSpPr>
        <p:spPr>
          <a:xfrm>
            <a:off x="8096946" y="2557661"/>
            <a:ext cx="5341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pt-BR" sz="2700">
                <a:solidFill>
                  <a:prstClr val="white"/>
                </a:solidFill>
                <a:latin typeface="Calibri" panose="020F0502020204030204"/>
              </a:rPr>
              <a:t>01</a:t>
            </a:r>
            <a:endParaRPr lang="pt-B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ZoneTexte 72">
            <a:extLst>
              <a:ext uri="{FF2B5EF4-FFF2-40B4-BE49-F238E27FC236}">
                <a16:creationId xmlns:a16="http://schemas.microsoft.com/office/drawing/2014/main" id="{749B9DF8-4028-5273-FE35-14B61B3C90A9}"/>
              </a:ext>
            </a:extLst>
          </p:cNvPr>
          <p:cNvSpPr txBox="1"/>
          <p:nvPr/>
        </p:nvSpPr>
        <p:spPr>
          <a:xfrm>
            <a:off x="7290774" y="3935029"/>
            <a:ext cx="5341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pt-BR" sz="2700">
                <a:solidFill>
                  <a:prstClr val="white"/>
                </a:solidFill>
                <a:latin typeface="Calibri" panose="020F0502020204030204"/>
              </a:rPr>
              <a:t>02</a:t>
            </a:r>
            <a:endParaRPr lang="pt-B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ZoneTexte 73">
            <a:extLst>
              <a:ext uri="{FF2B5EF4-FFF2-40B4-BE49-F238E27FC236}">
                <a16:creationId xmlns:a16="http://schemas.microsoft.com/office/drawing/2014/main" id="{23D6279E-531B-0740-61A3-F3FD5649F4A6}"/>
              </a:ext>
            </a:extLst>
          </p:cNvPr>
          <p:cNvSpPr txBox="1"/>
          <p:nvPr/>
        </p:nvSpPr>
        <p:spPr>
          <a:xfrm>
            <a:off x="8096946" y="5337758"/>
            <a:ext cx="5341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pt-BR" sz="2700">
                <a:solidFill>
                  <a:prstClr val="white"/>
                </a:solidFill>
                <a:latin typeface="Calibri" panose="020F0502020204030204"/>
              </a:rPr>
              <a:t>03</a:t>
            </a:r>
            <a:endParaRPr lang="pt-BR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7" name="Groupe 75">
            <a:extLst>
              <a:ext uri="{FF2B5EF4-FFF2-40B4-BE49-F238E27FC236}">
                <a16:creationId xmlns:a16="http://schemas.microsoft.com/office/drawing/2014/main" id="{1990A808-EB8E-F38C-743E-512DE71522B1}"/>
              </a:ext>
            </a:extLst>
          </p:cNvPr>
          <p:cNvGrpSpPr/>
          <p:nvPr/>
        </p:nvGrpSpPr>
        <p:grpSpPr>
          <a:xfrm>
            <a:off x="7071459" y="5259291"/>
            <a:ext cx="1135031" cy="52311"/>
            <a:chOff x="8806346" y="1600166"/>
            <a:chExt cx="1831184" cy="84395"/>
          </a:xfrm>
          <a:solidFill>
            <a:schemeClr val="tx1"/>
          </a:solidFill>
        </p:grpSpPr>
        <p:cxnSp>
          <p:nvCxnSpPr>
            <p:cNvPr id="88" name="Connecteur droit 76">
              <a:extLst>
                <a:ext uri="{FF2B5EF4-FFF2-40B4-BE49-F238E27FC236}">
                  <a16:creationId xmlns:a16="http://schemas.microsoft.com/office/drawing/2014/main" id="{F4A5F59C-F0A8-D001-3CAD-733D9EDB77BD}"/>
                </a:ext>
              </a:extLst>
            </p:cNvPr>
            <p:cNvCxnSpPr/>
            <p:nvPr/>
          </p:nvCxnSpPr>
          <p:spPr>
            <a:xfrm>
              <a:off x="8806346" y="1637898"/>
              <a:ext cx="177949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lipse 77">
              <a:extLst>
                <a:ext uri="{FF2B5EF4-FFF2-40B4-BE49-F238E27FC236}">
                  <a16:creationId xmlns:a16="http://schemas.microsoft.com/office/drawing/2014/main" id="{DCAFD54D-3126-FA00-E4A1-3E5BCCBCA4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3135" y="1600166"/>
              <a:ext cx="84395" cy="843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0" name="Groupe 84">
            <a:extLst>
              <a:ext uri="{FF2B5EF4-FFF2-40B4-BE49-F238E27FC236}">
                <a16:creationId xmlns:a16="http://schemas.microsoft.com/office/drawing/2014/main" id="{24D429A8-0938-BA16-0546-50749E8D941A}"/>
              </a:ext>
            </a:extLst>
          </p:cNvPr>
          <p:cNvGrpSpPr/>
          <p:nvPr/>
        </p:nvGrpSpPr>
        <p:grpSpPr>
          <a:xfrm>
            <a:off x="7046891" y="4113347"/>
            <a:ext cx="329549" cy="52311"/>
            <a:chOff x="8806346" y="1600166"/>
            <a:chExt cx="531673" cy="84395"/>
          </a:xfrm>
          <a:solidFill>
            <a:schemeClr val="tx1"/>
          </a:solidFill>
        </p:grpSpPr>
        <p:cxnSp>
          <p:nvCxnSpPr>
            <p:cNvPr id="91" name="Connecteur droit 85">
              <a:extLst>
                <a:ext uri="{FF2B5EF4-FFF2-40B4-BE49-F238E27FC236}">
                  <a16:creationId xmlns:a16="http://schemas.microsoft.com/office/drawing/2014/main" id="{C8E3B8D4-09AC-C737-5B11-E0555F862176}"/>
                </a:ext>
              </a:extLst>
            </p:cNvPr>
            <p:cNvCxnSpPr>
              <a:cxnSpLocks/>
            </p:cNvCxnSpPr>
            <p:nvPr/>
          </p:nvCxnSpPr>
          <p:spPr>
            <a:xfrm>
              <a:off x="8806346" y="1637899"/>
              <a:ext cx="479160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86">
              <a:extLst>
                <a:ext uri="{FF2B5EF4-FFF2-40B4-BE49-F238E27FC236}">
                  <a16:creationId xmlns:a16="http://schemas.microsoft.com/office/drawing/2014/main" id="{5CD61318-D27E-E1B8-CC23-9C2D4A9303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3624" y="1600166"/>
              <a:ext cx="84395" cy="843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3" name="Rounded Rectangle 10">
            <a:extLst>
              <a:ext uri="{FF2B5EF4-FFF2-40B4-BE49-F238E27FC236}">
                <a16:creationId xmlns:a16="http://schemas.microsoft.com/office/drawing/2014/main" id="{9B9127E0-908F-3EF3-5443-B5E38BCBB51C}"/>
              </a:ext>
            </a:extLst>
          </p:cNvPr>
          <p:cNvSpPr/>
          <p:nvPr/>
        </p:nvSpPr>
        <p:spPr bwMode="auto">
          <a:xfrm>
            <a:off x="487707" y="1147781"/>
            <a:ext cx="7612685" cy="1129091"/>
          </a:xfrm>
          <a:prstGeom prst="roundRect">
            <a:avLst>
              <a:gd name="adj" fmla="val 3139"/>
            </a:avLst>
          </a:prstGeom>
          <a:solidFill>
            <a:schemeClr val="lt1"/>
          </a:solidFill>
          <a:ln w="9525" cap="flat" cmpd="sng" algn="ctr">
            <a:solidFill>
              <a:srgbClr val="D9D9D9"/>
            </a:solidFill>
            <a:prstDash val="solid"/>
            <a:headEnd/>
            <a:tailEnd/>
          </a:ln>
          <a:effectLst>
            <a:outerShdw blurRad="101600" dist="25400" dir="5400000" sx="101000" sy="101000" rotWithShape="0">
              <a:prstClr val="black">
                <a:alpha val="15000"/>
              </a:prstClr>
            </a:outerShdw>
          </a:effectLst>
        </p:spPr>
        <p:txBody>
          <a:bodyPr wrap="square" lIns="405000" tIns="27000" rIns="69056" bIns="27000" rtlCol="0" anchor="ctr" anchorCtr="0">
            <a:noAutofit/>
          </a:bodyPr>
          <a:lstStyle/>
          <a:p>
            <a:pPr marL="342892" lvl="1" algn="ctr" defTabSz="350036">
              <a:lnSpc>
                <a:spcPct val="90000"/>
              </a:lnSpc>
              <a:spcAft>
                <a:spcPct val="15000"/>
              </a:spcAft>
              <a:buClr>
                <a:srgbClr val="557799"/>
              </a:buClr>
              <a:buSzPct val="110000"/>
              <a:defRPr/>
            </a:pPr>
            <a:r>
              <a:rPr lang="pt-BR" b="1" kern="0" dirty="0">
                <a:solidFill>
                  <a:srgbClr val="ED145B"/>
                </a:solidFill>
                <a:latin typeface="Gotham HTF"/>
              </a:rPr>
              <a:t>O Uso de Batch </a:t>
            </a:r>
            <a:r>
              <a:rPr lang="pt-BR" b="1" kern="0" dirty="0" err="1">
                <a:solidFill>
                  <a:srgbClr val="ED145B"/>
                </a:solidFill>
                <a:latin typeface="Gotham HTF"/>
              </a:rPr>
              <a:t>Normalization</a:t>
            </a:r>
            <a:r>
              <a:rPr lang="pt-BR" b="1" kern="0" dirty="0">
                <a:solidFill>
                  <a:srgbClr val="ED145B"/>
                </a:solidFill>
                <a:latin typeface="Gotham HTF"/>
              </a:rPr>
              <a:t> apresenta as seguintes </a:t>
            </a:r>
            <a:r>
              <a:rPr lang="pt-BR" b="1" kern="0" dirty="0" err="1">
                <a:solidFill>
                  <a:srgbClr val="ED145B"/>
                </a:solidFill>
                <a:latin typeface="Gotham HTF"/>
              </a:rPr>
              <a:t>vantanges</a:t>
            </a:r>
            <a:r>
              <a:rPr lang="pt-BR" b="1" kern="0" dirty="0">
                <a:solidFill>
                  <a:srgbClr val="ED145B"/>
                </a:solidFill>
                <a:latin typeface="Gotham HTF"/>
              </a:rPr>
              <a:t>: </a:t>
            </a:r>
          </a:p>
        </p:txBody>
      </p:sp>
      <p:grpSp>
        <p:nvGrpSpPr>
          <p:cNvPr id="94" name="Group 70">
            <a:extLst>
              <a:ext uri="{FF2B5EF4-FFF2-40B4-BE49-F238E27FC236}">
                <a16:creationId xmlns:a16="http://schemas.microsoft.com/office/drawing/2014/main" id="{363F9C0B-EB58-A7A4-A1B1-5E0EB950826F}"/>
              </a:ext>
            </a:extLst>
          </p:cNvPr>
          <p:cNvGrpSpPr/>
          <p:nvPr/>
        </p:nvGrpSpPr>
        <p:grpSpPr>
          <a:xfrm rot="16200000">
            <a:off x="205269" y="1487836"/>
            <a:ext cx="823156" cy="448983"/>
            <a:chOff x="4500313" y="1207563"/>
            <a:chExt cx="1097541" cy="598642"/>
          </a:xfrm>
        </p:grpSpPr>
        <p:sp>
          <p:nvSpPr>
            <p:cNvPr id="95" name="Rectangle: Rounded Corners 71">
              <a:extLst>
                <a:ext uri="{FF2B5EF4-FFF2-40B4-BE49-F238E27FC236}">
                  <a16:creationId xmlns:a16="http://schemas.microsoft.com/office/drawing/2014/main" id="{0135F93C-C700-C278-74A4-0B865546E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136" y="1207563"/>
              <a:ext cx="1011692" cy="598642"/>
            </a:xfrm>
            <a:prstGeom prst="roundRect">
              <a:avLst>
                <a:gd name="adj" fmla="val 7158"/>
              </a:avLst>
            </a:prstGeom>
            <a:solidFill>
              <a:srgbClr val="ED2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96" name="Partial Circle 72">
              <a:extLst>
                <a:ext uri="{FF2B5EF4-FFF2-40B4-BE49-F238E27FC236}">
                  <a16:creationId xmlns:a16="http://schemas.microsoft.com/office/drawing/2014/main" id="{F6376815-B0A3-69DA-61BC-CB2719FCCD95}"/>
                </a:ext>
              </a:extLst>
            </p:cNvPr>
            <p:cNvSpPr>
              <a:spLocks/>
            </p:cNvSpPr>
            <p:nvPr/>
          </p:nvSpPr>
          <p:spPr>
            <a:xfrm rot="10800000">
              <a:off x="5476352" y="1208067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Partial Circle 73">
              <a:extLst>
                <a:ext uri="{FF2B5EF4-FFF2-40B4-BE49-F238E27FC236}">
                  <a16:creationId xmlns:a16="http://schemas.microsoft.com/office/drawing/2014/main" id="{B8ED6C49-47C4-1997-A612-5F7B0F3CBE66}"/>
                </a:ext>
              </a:extLst>
            </p:cNvPr>
            <p:cNvSpPr>
              <a:spLocks/>
            </p:cNvSpPr>
            <p:nvPr/>
          </p:nvSpPr>
          <p:spPr>
            <a:xfrm rot="10800000" flipH="1">
              <a:off x="4500313" y="1208066"/>
              <a:ext cx="121502" cy="257453"/>
            </a:xfrm>
            <a:prstGeom prst="pie">
              <a:avLst>
                <a:gd name="adj1" fmla="val 4863403"/>
                <a:gd name="adj2" fmla="val 10800000"/>
              </a:avLst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4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CONTEXTUAL_SHAPES_TAG" val="POWER_USER_CONTEXTUAL_SHAPES_DIAGRAMS_CIRCULA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wrench*build*fix*repair*settings*tool*tool box*tools*maintenance*support*intervention*industry*tool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igh five*happy*success*results*performance*teammates*colleagues*goals*target*objectives*friends*cooperation*hands*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CONTEXTUAL_SHAPES_TAG" val="POWER_USER_CONTEXTUAL_SHAPES_DIAGRAMS_CIRCULA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12286</TotalTime>
  <Words>2693</Words>
  <Application>Microsoft Office PowerPoint</Application>
  <PresentationFormat>Apresentação na tela (4:3)</PresentationFormat>
  <Paragraphs>256</Paragraphs>
  <Slides>25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Roboto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640</cp:revision>
  <dcterms:created xsi:type="dcterms:W3CDTF">2018-08-18T04:32:45Z</dcterms:created>
  <dcterms:modified xsi:type="dcterms:W3CDTF">2023-06-27T18:49:04Z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